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08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31133-C6E9-47AD-8E1E-53BBA65100E6}" type="datetimeFigureOut">
              <a:rPr lang="en-US" smtClean="0"/>
              <a:t>5/22/2014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B27E0-37BF-4BD3-995B-4836E4965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2166-2B3D-44BA-95D2-C1ABB019441B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59879-E532-406C-A7A0-A1424850F06B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6EE2-82D3-440C-B18E-3CBD13049C67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530A-D967-4714-A4EF-2BE3097819DD}" type="datetime1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BEB6-A313-46A5-AA76-B8CDF1AF4DBB}" type="datetime1">
              <a:rPr lang="en-US" smtClean="0"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6610C-5740-463E-AEF7-75166C56E62D}" type="datetime1">
              <a:rPr lang="en-US" smtClean="0"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8007C-26A0-4A19-84DE-B316850C230E}" type="datetime1">
              <a:rPr lang="en-US" smtClean="0"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D3EF-7210-4D1A-983D-0B8B817685BE}" type="datetime1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3399-431A-4771-86AA-DC608C045657}" type="datetime1">
              <a:rPr lang="en-US" smtClean="0"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B748A-F98B-476A-9FF3-93FB05D41A5B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986B-2B67-40A2-9BD0-5D9AE66B4DD1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AA0317-7F6E-44E0-9F35-718B342CB377}" type="datetime1">
              <a:rPr lang="en-US" smtClean="0"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298CA1-12AD-4389-9856-DCF444A0CD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May 2014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en-US" dirty="0" smtClean="0"/>
              <a:t>Strategic Planning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2133600" cy="167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70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4372168"/>
            <a:ext cx="74676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Vision &amp; 			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1" y="731519"/>
            <a:ext cx="3352800" cy="34747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dirty="0"/>
              <a:t>A fully-integrated recovery care continuum where anyone seeking help with a substance use disorder or a co-occurring substance use and mental health disorder can access appropriate levels of care in a timely manner. 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dirty="0"/>
              <a:t>Our mission is to help people arrested for public intoxication discover the path to recovery by offering the a safe environment to sober along with screening, assessment and counseling services, peer support, and information and referral resources.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35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372168"/>
            <a:ext cx="8915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Purpose &amp; 		Service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1" y="731519"/>
            <a:ext cx="32766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To provide </a:t>
            </a:r>
            <a:r>
              <a:rPr lang="en-US" dirty="0"/>
              <a:t>a safe place for individuals to sober and receive assistance appropriate to their individual needs with the goal of long-term recovery.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Information, screening, assessment and referral support by comprehensive case management and peer support.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9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5626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705600" cy="4831080"/>
          </a:xfrm>
        </p:spPr>
        <p:txBody>
          <a:bodyPr>
            <a:normAutofit/>
          </a:bodyPr>
          <a:lstStyle/>
          <a:p>
            <a:r>
              <a:rPr lang="en-US" dirty="0" smtClean="0"/>
              <a:t>Safety </a:t>
            </a:r>
          </a:p>
          <a:p>
            <a:r>
              <a:rPr lang="en-US" dirty="0" smtClean="0"/>
              <a:t>Quality</a:t>
            </a:r>
          </a:p>
          <a:p>
            <a:r>
              <a:rPr lang="en-US" dirty="0" smtClean="0"/>
              <a:t>Reliability</a:t>
            </a:r>
          </a:p>
          <a:p>
            <a:r>
              <a:rPr lang="en-US" dirty="0" smtClean="0"/>
              <a:t>Innovation</a:t>
            </a:r>
          </a:p>
          <a:p>
            <a:r>
              <a:rPr lang="en-US" dirty="0" smtClean="0"/>
              <a:t>Collaboration</a:t>
            </a:r>
          </a:p>
          <a:p>
            <a:r>
              <a:rPr lang="en-US" dirty="0" smtClean="0"/>
              <a:t>Pro-action</a:t>
            </a:r>
          </a:p>
          <a:p>
            <a:r>
              <a:rPr lang="en-US" dirty="0" smtClean="0"/>
              <a:t>Resourcefulness</a:t>
            </a:r>
          </a:p>
          <a:p>
            <a:r>
              <a:rPr lang="en-US" dirty="0" smtClean="0"/>
              <a:t>Compassion</a:t>
            </a:r>
          </a:p>
          <a:p>
            <a:r>
              <a:rPr lang="en-US" dirty="0" smtClean="0"/>
              <a:t>Effectiveness</a:t>
            </a:r>
          </a:p>
          <a:p>
            <a:r>
              <a:rPr lang="en-US" dirty="0" smtClean="0"/>
              <a:t>Efficiency</a:t>
            </a:r>
          </a:p>
          <a:p>
            <a:r>
              <a:rPr lang="en-US" dirty="0" smtClean="0"/>
              <a:t>Professionalism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49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Strategic 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629400" cy="17068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600" dirty="0" smtClean="0"/>
              <a:t>Masters of collaboration offering individualized care. 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4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4102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77000" cy="4526280"/>
          </a:xfrm>
        </p:spPr>
        <p:txBody>
          <a:bodyPr>
            <a:normAutofit lnSpcReduction="10000"/>
          </a:bodyPr>
          <a:lstStyle/>
          <a:p>
            <a:pPr marL="502920" lvl="0" indent="-457200">
              <a:buFont typeface="+mj-lt"/>
              <a:buAutoNum type="arabicPeriod"/>
            </a:pPr>
            <a:r>
              <a:rPr lang="en-US" dirty="0"/>
              <a:t>Provide a safe place for individuals arrested for public intoxication to sober up 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/>
              <a:t>Optimize utilization of the center 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/>
              <a:t>Offer access to treatment for individuals with a substance use disorder appropriate to their unique needs  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/>
              <a:t>Provide recovery support services for individuals appropriate to their specific needs  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/>
              <a:t>Advocate for policy and resources that support the needs of individuals obtaining and sustaining their recovery</a:t>
            </a:r>
          </a:p>
          <a:p>
            <a:pPr marL="502920" lvl="0" indent="-457200">
              <a:buFont typeface="+mj-lt"/>
              <a:buAutoNum type="arabicPeriod"/>
            </a:pPr>
            <a:r>
              <a:rPr lang="en-US" dirty="0"/>
              <a:t>Document and report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1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</a:rPr>
              <a:t>Provide a safe place for individuals arrested for public intoxication to sober up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1752600"/>
            <a:ext cx="7848600" cy="4267200"/>
          </a:xfrm>
        </p:spPr>
        <p:txBody>
          <a:bodyPr/>
          <a:lstStyle/>
          <a:p>
            <a:r>
              <a:rPr lang="en-US" dirty="0"/>
              <a:t>Objective 1.1 Introduce a culture of trust and safety</a:t>
            </a:r>
          </a:p>
          <a:p>
            <a:r>
              <a:rPr lang="en-US" dirty="0"/>
              <a:t>Objective 1.2 Screen all incoming clients to ensure medical stability</a:t>
            </a:r>
          </a:p>
          <a:p>
            <a:r>
              <a:rPr lang="en-US" dirty="0"/>
              <a:t>Objective 1.3 Monitor client vitals throughout sobering experience</a:t>
            </a:r>
          </a:p>
          <a:p>
            <a:r>
              <a:rPr lang="en-US" dirty="0"/>
              <a:t>Objective 1.4 Engage with clients to establish rapport and determine individual needs</a:t>
            </a:r>
          </a:p>
          <a:p>
            <a:r>
              <a:rPr lang="en-US" dirty="0"/>
              <a:t>Objective 1.5 Offer resources appropriate to their expressed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6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</a:rPr>
              <a:t>Optimize utilization of the center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1752600"/>
            <a:ext cx="7848600" cy="4267200"/>
          </a:xfrm>
        </p:spPr>
        <p:txBody>
          <a:bodyPr/>
          <a:lstStyle/>
          <a:p>
            <a:r>
              <a:rPr lang="en-US" dirty="0"/>
              <a:t>Objective 2.1 Expand services to other law enforcement agencies </a:t>
            </a:r>
          </a:p>
          <a:p>
            <a:r>
              <a:rPr lang="en-US" dirty="0"/>
              <a:t>Objective 2.2 Explore extension of services to emergency rooms and Emergency Medical </a:t>
            </a:r>
            <a:r>
              <a:rPr lang="en-US" dirty="0" smtClean="0"/>
              <a:t>Services diversions</a:t>
            </a:r>
            <a:endParaRPr lang="en-US" dirty="0"/>
          </a:p>
          <a:p>
            <a:r>
              <a:rPr lang="en-US" dirty="0"/>
              <a:t>Objective 2.3 Examine implementing a community outreach van service </a:t>
            </a:r>
          </a:p>
          <a:p>
            <a:r>
              <a:rPr lang="en-US" dirty="0"/>
              <a:t>Objective 2.4 Establish working relationships with homeless service providers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0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>
                <a:effectLst/>
              </a:rPr>
              <a:t>Offer access to treatment for individuals with a substance use disorder appropriate to their unique needs 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1600200"/>
            <a:ext cx="83058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Objective 3.1 Provide individual counseling and assessment</a:t>
            </a:r>
          </a:p>
          <a:p>
            <a:r>
              <a:rPr lang="en-US" dirty="0"/>
              <a:t>Objective 3.2 Identify and connect client with appropriate community resources </a:t>
            </a:r>
          </a:p>
          <a:p>
            <a:r>
              <a:rPr lang="en-US" dirty="0"/>
              <a:t>Objective 3.3 Engage in a “warm hand-off” for the client being referred to the community resource (“Warm hand-off” defined as contact the resource, make sure the space is available, provide transportation to the resource, immediate follow-up making sure the client reached the community resource)</a:t>
            </a:r>
          </a:p>
          <a:p>
            <a:r>
              <a:rPr lang="en-US" dirty="0"/>
              <a:t>Objective 3.4 Add or purchase detox as appropriate </a:t>
            </a:r>
          </a:p>
          <a:p>
            <a:r>
              <a:rPr lang="en-US" dirty="0"/>
              <a:t>Objective 3.5 Maintain contact with the client throughout their treatment episode</a:t>
            </a:r>
          </a:p>
          <a:p>
            <a:r>
              <a:rPr lang="en-US" dirty="0"/>
              <a:t>Objective 3.6 Facilitate the transition of the client to the next level of care</a:t>
            </a:r>
          </a:p>
          <a:p>
            <a:r>
              <a:rPr lang="en-US" dirty="0"/>
              <a:t>Objective 3.7 Ensure the client is connected with a sobering center recovery support specialist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</a:rPr>
              <a:t>Provide recovery support services for individuals appropriate to their specific needs 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1752600"/>
            <a:ext cx="7848600" cy="4267200"/>
          </a:xfrm>
        </p:spPr>
        <p:txBody>
          <a:bodyPr>
            <a:normAutofit fontScale="92500"/>
          </a:bodyPr>
          <a:lstStyle/>
          <a:p>
            <a:r>
              <a:rPr lang="en-US" dirty="0"/>
              <a:t>Objective 4.1 Establish a coaching relationship with the client</a:t>
            </a:r>
          </a:p>
          <a:p>
            <a:r>
              <a:rPr lang="en-US" dirty="0"/>
              <a:t>Objective 4.2 Assist the client in developing a wellness plan</a:t>
            </a:r>
          </a:p>
          <a:p>
            <a:r>
              <a:rPr lang="en-US" dirty="0"/>
              <a:t>Objective 4.3 Support the client in developing a healthy social network in their community </a:t>
            </a:r>
          </a:p>
          <a:p>
            <a:r>
              <a:rPr lang="en-US" dirty="0"/>
              <a:t>Objective 4.4 Follow-up with the client via phone and in person</a:t>
            </a:r>
          </a:p>
          <a:p>
            <a:r>
              <a:rPr lang="en-US" dirty="0"/>
              <a:t>Objective 4.5 Assist client in acquiring needed resources</a:t>
            </a:r>
          </a:p>
          <a:p>
            <a:r>
              <a:rPr lang="en-US" dirty="0"/>
              <a:t>Objective 4.6 Attend recovery functions with the client as requested  </a:t>
            </a:r>
          </a:p>
          <a:p>
            <a:r>
              <a:rPr lang="en-US" dirty="0"/>
              <a:t>Objective 4.7 Document and report on client progress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>
                <a:effectLst/>
              </a:rPr>
              <a:t>Advocate for policy and resources that support the needs of individuals obtaining and sustaining their recovery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1752600"/>
            <a:ext cx="7848600" cy="4267200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5.1 Demonstrate the need for additional resources </a:t>
            </a:r>
            <a:endParaRPr lang="en-US" sz="2000" dirty="0"/>
          </a:p>
          <a:p>
            <a:pPr lvl="1"/>
            <a:r>
              <a:rPr lang="en-US" dirty="0"/>
              <a:t>Objective 5.1A	Assess and report on the unique needs of the target population </a:t>
            </a:r>
            <a:endParaRPr lang="en-US" sz="1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5.2 Educate </a:t>
            </a:r>
            <a:r>
              <a:rPr lang="en-US" dirty="0"/>
              <a:t>public officials and their staff on sobering center service model and outcomes  </a:t>
            </a:r>
            <a:endParaRPr lang="en-US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5.3 Educate </a:t>
            </a:r>
            <a:r>
              <a:rPr lang="en-US" dirty="0"/>
              <a:t>the community at large to build public understanding and support of sobering center </a:t>
            </a:r>
            <a:r>
              <a:rPr lang="en-US" dirty="0" smtClean="0"/>
              <a:t>mission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5.4 Expand </a:t>
            </a:r>
            <a:r>
              <a:rPr lang="en-US" dirty="0"/>
              <a:t>funding resources </a:t>
            </a:r>
            <a:endParaRPr lang="en-US" sz="1800" dirty="0"/>
          </a:p>
          <a:p>
            <a:pPr lvl="1"/>
            <a:r>
              <a:rPr lang="en-US" dirty="0"/>
              <a:t>Objective 5.4A 	Identify potential funding sources </a:t>
            </a:r>
            <a:endParaRPr lang="en-US" sz="1800" dirty="0"/>
          </a:p>
          <a:p>
            <a:pPr lvl="1"/>
            <a:r>
              <a:rPr lang="en-US" dirty="0"/>
              <a:t>Objective 5.4B	Develop and submit funding requests 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0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52400" y="381000"/>
            <a:ext cx="8839199" cy="1143000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>
                <a:effectLst/>
              </a:rPr>
              <a:t>Document and report performance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1371600"/>
            <a:ext cx="8077200" cy="5029200"/>
          </a:xfrm>
        </p:spPr>
        <p:txBody>
          <a:bodyPr>
            <a:normAutofit/>
          </a:bodyPr>
          <a:lstStyle/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 smtClean="0"/>
              <a:t>6.1 Establish </a:t>
            </a:r>
            <a:r>
              <a:rPr lang="en-US" sz="2400" dirty="0"/>
              <a:t>performance objectives</a:t>
            </a:r>
          </a:p>
          <a:p>
            <a:pPr lvl="2"/>
            <a:r>
              <a:rPr lang="en-US" dirty="0"/>
              <a:t>Objective 6.1A Develop and monitor outcome objectives</a:t>
            </a:r>
            <a:endParaRPr lang="en-US" sz="1600" dirty="0"/>
          </a:p>
          <a:p>
            <a:pPr lvl="2"/>
            <a:r>
              <a:rPr lang="en-US" dirty="0"/>
              <a:t>Objective 6.1B Develop and monitor process objectives </a:t>
            </a:r>
            <a:endParaRPr lang="en-US" sz="16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 smtClean="0"/>
              <a:t>6.2 Define </a:t>
            </a:r>
            <a:r>
              <a:rPr lang="en-US" sz="2400" dirty="0"/>
              <a:t>measures of success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diversions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referrals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collaborations 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number of clients participating in recovery support services 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number clients successfully completing Personal Addiction Recovery Team 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/>
              <a:t>decrease admission and readmission to criminal justice system for clients with a mental health diagnosis (1115 waiver)</a:t>
            </a:r>
            <a:endParaRPr lang="en-US" sz="14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 smtClean="0"/>
              <a:t>6.3 Conduct and report performance outcomes annually 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0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05400"/>
            <a:ext cx="9143999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Houston Recovery Center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731520"/>
            <a:ext cx="6705600" cy="4221480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en-US" sz="2400" dirty="0" smtClean="0"/>
              <a:t>Board Members</a:t>
            </a:r>
          </a:p>
          <a:p>
            <a:pPr marL="45720" indent="0">
              <a:buNone/>
            </a:pPr>
            <a:r>
              <a:rPr lang="en-US" dirty="0" smtClean="0"/>
              <a:t>Kay Austin, Chair</a:t>
            </a:r>
          </a:p>
          <a:p>
            <a:pPr marL="45720" indent="0">
              <a:buNone/>
            </a:pPr>
            <a:r>
              <a:rPr lang="en-US" dirty="0" smtClean="0"/>
              <a:t>Deborah Duncan</a:t>
            </a:r>
          </a:p>
          <a:p>
            <a:pPr marL="45720" indent="0">
              <a:buNone/>
            </a:pPr>
            <a:r>
              <a:rPr lang="en-US" dirty="0" smtClean="0"/>
              <a:t>Arlo </a:t>
            </a:r>
            <a:r>
              <a:rPr lang="en-US" dirty="0" err="1" smtClean="0"/>
              <a:t>Weltge</a:t>
            </a:r>
            <a:r>
              <a:rPr lang="en-US" dirty="0" smtClean="0"/>
              <a:t>, M.D.</a:t>
            </a:r>
          </a:p>
          <a:p>
            <a:pPr marL="45720" indent="0">
              <a:buNone/>
            </a:pPr>
            <a:r>
              <a:rPr lang="en-US" dirty="0" smtClean="0"/>
              <a:t>David S. Buck, M.D.</a:t>
            </a:r>
          </a:p>
          <a:p>
            <a:pPr marL="45720" indent="0">
              <a:buNone/>
            </a:pPr>
            <a:r>
              <a:rPr lang="en-US" dirty="0" smtClean="0"/>
              <a:t>Elizabeth T. </a:t>
            </a:r>
            <a:r>
              <a:rPr lang="en-US" dirty="0" err="1" smtClean="0"/>
              <a:t>Nunnally</a:t>
            </a: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z="2400" dirty="0" smtClean="0"/>
              <a:t>Ex-Officio Board Members</a:t>
            </a:r>
          </a:p>
          <a:p>
            <a:pPr marL="45720" indent="0">
              <a:buNone/>
            </a:pPr>
            <a:r>
              <a:rPr lang="en-US" dirty="0" smtClean="0"/>
              <a:t>Andy </a:t>
            </a:r>
            <a:r>
              <a:rPr lang="en-US" dirty="0" err="1" smtClean="0"/>
              <a:t>Icken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Executive Assistant Chief Timothy </a:t>
            </a:r>
            <a:r>
              <a:rPr lang="en-US" dirty="0" err="1" smtClean="0"/>
              <a:t>Oettmeier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David </a:t>
            </a:r>
            <a:r>
              <a:rPr lang="en-US" dirty="0" err="1" smtClean="0"/>
              <a:t>Persse</a:t>
            </a:r>
            <a:r>
              <a:rPr lang="en-US" dirty="0" smtClean="0"/>
              <a:t>, M.D.</a:t>
            </a:r>
          </a:p>
          <a:p>
            <a:pPr marL="45720" indent="0">
              <a:buNone/>
            </a:pPr>
            <a:r>
              <a:rPr lang="en-US" dirty="0" smtClean="0"/>
              <a:t>Stephen L. Williams 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z="2400" dirty="0" smtClean="0"/>
              <a:t>Director</a:t>
            </a:r>
          </a:p>
          <a:p>
            <a:pPr marL="45720" indent="0">
              <a:buNone/>
            </a:pPr>
            <a:r>
              <a:rPr lang="en-US" dirty="0" smtClean="0"/>
              <a:t>Leonard Kincaid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8CA1-12AD-4389-9856-DCF444A0CD2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022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130</TotalTime>
  <Words>688</Words>
  <Application>Microsoft Office PowerPoint</Application>
  <PresentationFormat>On-screen Show (4:3)</PresentationFormat>
  <Paragraphs>104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Strategic Planning</vt:lpstr>
      <vt:lpstr>Vision &amp;    Mission</vt:lpstr>
      <vt:lpstr>Purpose &amp;   Service Model</vt:lpstr>
      <vt:lpstr>Values</vt:lpstr>
      <vt:lpstr>Strategic Role</vt:lpstr>
      <vt:lpstr>Goals</vt:lpstr>
      <vt:lpstr>Provide a safe place for individuals arrested for public intoxication to sober up  </vt:lpstr>
      <vt:lpstr>Optimize utilization of the center   </vt:lpstr>
      <vt:lpstr>Offer access to treatment for individuals with a substance use disorder appropriate to their unique needs    </vt:lpstr>
      <vt:lpstr>Provide recovery support services for individuals appropriate to their specific needs    </vt:lpstr>
      <vt:lpstr>Advocate for policy and resources that support the needs of individuals obtaining and sustaining their recovery   </vt:lpstr>
      <vt:lpstr>Document and report performance   </vt:lpstr>
      <vt:lpstr>Houston Recovery Center Administration</vt:lpstr>
    </vt:vector>
  </TitlesOfParts>
  <Company>Star of Hope 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Planning</dc:title>
  <dc:creator>Ashley Ochoa</dc:creator>
  <cp:lastModifiedBy>Ashley Ochoa</cp:lastModifiedBy>
  <cp:revision>14</cp:revision>
  <dcterms:created xsi:type="dcterms:W3CDTF">2014-05-22T15:39:20Z</dcterms:created>
  <dcterms:modified xsi:type="dcterms:W3CDTF">2014-05-22T17:49:40Z</dcterms:modified>
</cp:coreProperties>
</file>