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8"/>
  </p:notesMasterIdLst>
  <p:handoutMasterIdLst>
    <p:handoutMasterId r:id="rId9"/>
  </p:handoutMasterIdLst>
  <p:sldIdLst>
    <p:sldId id="277" r:id="rId2"/>
    <p:sldId id="304" r:id="rId3"/>
    <p:sldId id="308" r:id="rId4"/>
    <p:sldId id="317" r:id="rId5"/>
    <p:sldId id="324" r:id="rId6"/>
    <p:sldId id="323" r:id="rId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C11E"/>
    <a:srgbClr val="E4EC53"/>
    <a:srgbClr val="FAEB33"/>
    <a:srgbClr val="687FA4"/>
    <a:srgbClr val="89A1C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74" autoAdjust="0"/>
    <p:restoredTop sz="94660"/>
  </p:normalViewPr>
  <p:slideViewPr>
    <p:cSldViewPr>
      <p:cViewPr>
        <p:scale>
          <a:sx n="60" d="100"/>
          <a:sy n="60" d="100"/>
        </p:scale>
        <p:origin x="-774" y="-7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382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HRC-SERVER\TeamShare\Programs\Tools\Data%20Entry\Part%20Demo%20Char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00.150.10\TeamShare\Programs\1115%20Waiver%20Report\Client%20Analysis%20from%207%209%2014-%20SJ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hrc-server\TeamShare\Administrative\A%20Reeder\Program%20Evaluation\Client%20Logs\Client%20Log-%20Analysis%206%20%206%20%202013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10.100.150.10\TeamShare\Programs\1115%20Waiver%20Report\Statistics\Health%20Dept%20Stat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100.150.10\TeamShare\Programs\1115%20Waiver%20Report\Statistics\Health%20Dept%20Sta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Gender</a:t>
            </a:r>
          </a:p>
        </c:rich>
      </c:tx>
      <c:layout/>
      <c:overlay val="0"/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4"/>
              </a:solidFill>
            </c:spPr>
          </c:dPt>
          <c:dPt>
            <c:idx val="1"/>
            <c:bubble3D val="0"/>
            <c:spPr>
              <a:solidFill>
                <a:schemeClr val="accent3"/>
              </a:solidFill>
            </c:spPr>
          </c:dPt>
          <c:dLbls>
            <c:dLbl>
              <c:idx val="0"/>
              <c:layout>
                <c:manualLayout>
                  <c:x val="9.7222222222222224E-2"/>
                  <c:y val="-6.018518518518518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388888888888889"/>
                  <c:y val="-6.944444444444444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4527027027027026"/>
                  <c:y val="-7.314829396325461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Gender!$B$2:$B$4</c:f>
              <c:strCache>
                <c:ptCount val="3"/>
                <c:pt idx="0">
                  <c:v>Female</c:v>
                </c:pt>
                <c:pt idx="1">
                  <c:v>Male</c:v>
                </c:pt>
                <c:pt idx="2">
                  <c:v>Trans</c:v>
                </c:pt>
              </c:strCache>
            </c:strRef>
          </c:cat>
          <c:val>
            <c:numRef>
              <c:f>Gender!$C$2:$C$4</c:f>
              <c:numCache>
                <c:formatCode>General</c:formatCode>
                <c:ptCount val="3"/>
                <c:pt idx="0">
                  <c:v>28</c:v>
                </c:pt>
                <c:pt idx="1">
                  <c:v>102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Race</a:t>
            </a:r>
            <a:endParaRPr lang="en-US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100" b="1"/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Race!$D$2:$G$2</c:f>
              <c:strCache>
                <c:ptCount val="4"/>
                <c:pt idx="0">
                  <c:v>Asian</c:v>
                </c:pt>
                <c:pt idx="1">
                  <c:v>Black</c:v>
                </c:pt>
                <c:pt idx="2">
                  <c:v>White</c:v>
                </c:pt>
                <c:pt idx="3">
                  <c:v>Hispanic</c:v>
                </c:pt>
              </c:strCache>
            </c:strRef>
          </c:cat>
          <c:val>
            <c:numRef>
              <c:f>Race!$D$3:$G$3</c:f>
              <c:numCache>
                <c:formatCode>General</c:formatCode>
                <c:ptCount val="4"/>
                <c:pt idx="0">
                  <c:v>1</c:v>
                </c:pt>
                <c:pt idx="1">
                  <c:v>46</c:v>
                </c:pt>
                <c:pt idx="2">
                  <c:v>68</c:v>
                </c:pt>
                <c:pt idx="3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7066244436836697"/>
          <c:y val="0.37030927384076989"/>
          <c:w val="0.21995492411274678"/>
          <c:h val="0.41438145231846024"/>
        </c:manualLayout>
      </c:layout>
      <c:overlay val="0"/>
      <c:txPr>
        <a:bodyPr/>
        <a:lstStyle/>
        <a:p>
          <a:pPr>
            <a:defRPr sz="1100" b="1"/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Count of Age Groups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'Age Groups'!$B$5</c:f>
              <c:strCache>
                <c:ptCount val="1"/>
                <c:pt idx="0">
                  <c:v>18-29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'Age Groups'!$C$5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</c:ser>
        <c:ser>
          <c:idx val="1"/>
          <c:order val="1"/>
          <c:tx>
            <c:strRef>
              <c:f>'Age Groups'!$B$6</c:f>
              <c:strCache>
                <c:ptCount val="1"/>
                <c:pt idx="0">
                  <c:v>30-39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'Age Groups'!$C$6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</c:ser>
        <c:ser>
          <c:idx val="2"/>
          <c:order val="2"/>
          <c:tx>
            <c:strRef>
              <c:f>'Age Groups'!$B$7</c:f>
              <c:strCache>
                <c:ptCount val="1"/>
                <c:pt idx="0">
                  <c:v>40-49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'Age Groups'!$C$7</c:f>
              <c:numCache>
                <c:formatCode>General</c:formatCode>
                <c:ptCount val="1"/>
                <c:pt idx="0">
                  <c:v>41</c:v>
                </c:pt>
              </c:numCache>
            </c:numRef>
          </c:val>
        </c:ser>
        <c:ser>
          <c:idx val="3"/>
          <c:order val="3"/>
          <c:tx>
            <c:strRef>
              <c:f>'Age Groups'!$B$8</c:f>
              <c:strCache>
                <c:ptCount val="1"/>
                <c:pt idx="0">
                  <c:v>50-59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'Age Groups'!$C$8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</c:ser>
        <c:ser>
          <c:idx val="4"/>
          <c:order val="4"/>
          <c:tx>
            <c:strRef>
              <c:f>'Age Groups'!$B$9</c:f>
              <c:strCache>
                <c:ptCount val="1"/>
                <c:pt idx="0">
                  <c:v>60-69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'Age Groups'!$C$9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64"/>
        <c:axId val="78384128"/>
        <c:axId val="78398592"/>
      </c:barChart>
      <c:catAx>
        <c:axId val="783841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Age Groups</a:t>
                </a:r>
              </a:p>
            </c:rich>
          </c:tx>
          <c:layout>
            <c:manualLayout>
              <c:xMode val="edge"/>
              <c:yMode val="edge"/>
              <c:x val="0.48824100663887604"/>
              <c:y val="0.84717870473803236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ysClr val="windowText" lastClr="000000"/>
                </a:solidFill>
              </a:defRPr>
            </a:pPr>
            <a:endParaRPr lang="en-US"/>
          </a:p>
        </c:txPr>
        <c:crossAx val="78398592"/>
        <c:crosses val="autoZero"/>
        <c:auto val="1"/>
        <c:lblAlgn val="ctr"/>
        <c:lblOffset val="100"/>
        <c:noMultiLvlLbl val="0"/>
      </c:catAx>
      <c:valAx>
        <c:axId val="7839859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Client Count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78384128"/>
        <c:crosses val="autoZero"/>
        <c:crossBetween val="between"/>
        <c:majorUnit val="10"/>
      </c:valAx>
    </c:plotArea>
    <c:legend>
      <c:legendPos val="b"/>
      <c:layout>
        <c:manualLayout>
          <c:xMode val="edge"/>
          <c:yMode val="edge"/>
          <c:x val="6.0836343986413466E-2"/>
          <c:y val="0.69973281021533207"/>
          <c:w val="0.93916365601358653"/>
          <c:h val="8.3427512737378418E-2"/>
        </c:manualLayout>
      </c:layout>
      <c:overlay val="0"/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66111613097546"/>
          <c:y val="0.18402190797578871"/>
          <c:w val="0.56582479076907954"/>
          <c:h val="0.68156167979002558"/>
        </c:manualLayout>
      </c:layout>
      <c:doughnut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Part Clients</a:t>
            </a:r>
            <a:endParaRPr lang="en-US" dirty="0"/>
          </a:p>
        </c:rich>
      </c:tx>
      <c:layout/>
      <c:overlay val="0"/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</c:spPr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0.20666666666666675"/>
                  <c:y val="1.915455513922747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0444444444444445"/>
                  <c:y val="-8.9387923983061529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Private</a:t>
                    </a:r>
                    <a:r>
                      <a:rPr lang="en-US" baseline="0" smtClean="0"/>
                      <a:t> Res</a:t>
                    </a:r>
                    <a:r>
                      <a:rPr lang="en-US" dirty="0"/>
                      <a:t>
17%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Criteria!$N$5:$N$6</c:f>
              <c:strCache>
                <c:ptCount val="2"/>
                <c:pt idx="0">
                  <c:v>Homeless </c:v>
                </c:pt>
                <c:pt idx="1">
                  <c:v>Private Residence</c:v>
                </c:pt>
              </c:strCache>
            </c:strRef>
          </c:cat>
          <c:val>
            <c:numRef>
              <c:f>Criteria!$O$5:$O$6</c:f>
              <c:numCache>
                <c:formatCode>General</c:formatCode>
                <c:ptCount val="2"/>
                <c:pt idx="0">
                  <c:v>109</c:v>
                </c:pt>
                <c:pt idx="1">
                  <c:v>22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Sobering</a:t>
            </a:r>
            <a:r>
              <a:rPr lang="en-US" baseline="0" dirty="0" smtClean="0"/>
              <a:t> Center</a:t>
            </a:r>
            <a:endParaRPr lang="en-US" dirty="0"/>
          </a:p>
        </c:rich>
      </c:tx>
      <c:layout>
        <c:manualLayout>
          <c:xMode val="edge"/>
          <c:yMode val="edge"/>
          <c:x val="0.23063380281690141"/>
          <c:y val="0.10204081632653061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8289804443458652"/>
          <c:y val="0.24741096836579637"/>
          <c:w val="0.51078610772245014"/>
          <c:h val="0.74011864588355025"/>
        </c:manualLayout>
      </c:layout>
      <c:doughnutChart>
        <c:varyColors val="1"/>
        <c:ser>
          <c:idx val="0"/>
          <c:order val="0"/>
          <c:spPr>
            <a:solidFill>
              <a:schemeClr val="accent1"/>
            </a:solidFill>
          </c:spPr>
          <c:dPt>
            <c:idx val="0"/>
            <c:bubble3D val="0"/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7.2769953051643188E-2"/>
                  <c:y val="-0.1734693877551020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-9.3896713615023469E-2"/>
                  <c:y val="0.159863945578231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</c:dLbl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'AN 379 Small'!$B$22:$B$24</c:f>
              <c:strCache>
                <c:ptCount val="3"/>
                <c:pt idx="0">
                  <c:v>Homeless</c:v>
                </c:pt>
                <c:pt idx="1">
                  <c:v>Private Res</c:v>
                </c:pt>
                <c:pt idx="2">
                  <c:v>Unknown</c:v>
                </c:pt>
              </c:strCache>
            </c:strRef>
          </c:cat>
          <c:val>
            <c:numRef>
              <c:f>'AN 379 Small'!$C$22:$C$24</c:f>
              <c:numCache>
                <c:formatCode>General</c:formatCode>
                <c:ptCount val="3"/>
                <c:pt idx="0">
                  <c:v>2778</c:v>
                </c:pt>
                <c:pt idx="1">
                  <c:v>4897</c:v>
                </c:pt>
                <c:pt idx="2">
                  <c:v>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4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11"/>
          <c:dPt>
            <c:idx val="0"/>
            <c:bubble3D val="0"/>
            <c:explosion val="38"/>
          </c:dPt>
          <c:dLbls>
            <c:dLbl>
              <c:idx val="0"/>
              <c:layout>
                <c:manualLayout>
                  <c:x val="0.10629227596550463"/>
                  <c:y val="0.12605006175698627"/>
                </c:manualLayout>
              </c:layout>
              <c:tx>
                <c:rich>
                  <a:bodyPr/>
                  <a:lstStyle/>
                  <a:p>
                    <a:r>
                      <a:rPr lang="en-US" sz="1200" b="1"/>
                      <a:t>N</a:t>
                    </a:r>
                    <a:r>
                      <a:rPr lang="en-US"/>
                      <a:t>o Reported Diagnosis
54%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4.2995250593675788E-3"/>
                  <c:y val="0.11198066234367761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6.8698600174978124E-3"/>
                  <c:y val="5.228036843919976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-5.3968253968253971E-2"/>
                  <c:y val="2.281476763933919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Other Mental </a:t>
                    </a:r>
                    <a:r>
                      <a:rPr lang="en-US" dirty="0" smtClean="0"/>
                      <a:t>Health Issues</a:t>
                    </a:r>
                    <a:r>
                      <a:rPr lang="en-US" dirty="0"/>
                      <a:t>
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-5.9229471316085483E-2"/>
                  <c:y val="-0.139202369924347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'Mental Health'!$E$2:$E$6</c:f>
              <c:strCache>
                <c:ptCount val="5"/>
                <c:pt idx="0">
                  <c:v>No Self Repoted diagnosis</c:v>
                </c:pt>
                <c:pt idx="1">
                  <c:v>Bipolar</c:v>
                </c:pt>
                <c:pt idx="2">
                  <c:v>Depression</c:v>
                </c:pt>
                <c:pt idx="3">
                  <c:v>Schizophrenia</c:v>
                </c:pt>
                <c:pt idx="4">
                  <c:v>Anxiety/Panic</c:v>
                </c:pt>
              </c:strCache>
            </c:strRef>
          </c:cat>
          <c:val>
            <c:numRef>
              <c:f>'Mental Health'!$F$2:$F$6</c:f>
              <c:numCache>
                <c:formatCode>General</c:formatCode>
                <c:ptCount val="5"/>
                <c:pt idx="0">
                  <c:v>59</c:v>
                </c:pt>
                <c:pt idx="1">
                  <c:v>29</c:v>
                </c:pt>
                <c:pt idx="2">
                  <c:v>25</c:v>
                </c:pt>
                <c:pt idx="3">
                  <c:v>14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spPr>
    <a:noFill/>
  </c:sp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1"/>
            <c:bubble3D val="0"/>
            <c:spPr>
              <a:solidFill>
                <a:srgbClr val="A7EA52">
                  <a:lumMod val="75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0.26666666666666666"/>
                  <c:y val="-8.7431693989071038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Criminal Justice History
</a:t>
                    </a:r>
                    <a:r>
                      <a:rPr lang="en-US" b="1" dirty="0" smtClean="0"/>
                      <a:t>87%</a:t>
                    </a:r>
                    <a:endParaRPr lang="en-US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4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CJ!$B$2:$C$2</c:f>
              <c:strCache>
                <c:ptCount val="2"/>
                <c:pt idx="0">
                  <c:v>Criminal Justice History</c:v>
                </c:pt>
                <c:pt idx="1">
                  <c:v>None</c:v>
                </c:pt>
              </c:strCache>
            </c:strRef>
          </c:cat>
          <c:val>
            <c:numRef>
              <c:f>CJ!$B$3:$C$3</c:f>
              <c:numCache>
                <c:formatCode>General</c:formatCode>
                <c:ptCount val="2"/>
                <c:pt idx="0">
                  <c:v>111</c:v>
                </c:pt>
                <c:pt idx="1">
                  <c:v>16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0.13333</cdr:x>
      <cdr:y>0</cdr:y>
    </cdr:from>
    <cdr:to>
      <cdr:x>0.86139</cdr:x>
      <cdr:y>0.08657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066800" y="-214312"/>
          <a:ext cx="5825208" cy="423422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5E0D627-A371-4560-A79C-AA3FBD62A26C}" type="datetimeFigureOut">
              <a:rPr lang="en-US"/>
              <a:pPr>
                <a:defRPr/>
              </a:pPr>
              <a:t>10/2/2014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4BA3CD6-16EC-4126-AC53-3E6097D579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330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F56F263-95A0-44DA-8CE9-CA89DE801961}" type="datetimeFigureOut">
              <a:rPr lang="en-US"/>
              <a:pPr>
                <a:defRPr/>
              </a:pPr>
              <a:t>10/2/2014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0E0A69F-87FA-496D-AC76-DB3E483A60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472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Gender and Race reflect</a:t>
            </a:r>
            <a:r>
              <a:rPr lang="en-US" baseline="0" dirty="0" smtClean="0"/>
              <a:t> the demographics of sobering unit</a:t>
            </a:r>
          </a:p>
          <a:p>
            <a:r>
              <a:rPr lang="en-US" baseline="0" dirty="0" smtClean="0"/>
              <a:t>Age in sobering unit is uniform across brackets. PART distribution is gradual from young to old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E0A69F-87FA-496D-AC76-DB3E483A60E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Surprised</a:t>
            </a:r>
            <a:r>
              <a:rPr lang="en-US" baseline="0" dirty="0" smtClean="0"/>
              <a:t> us that PART had almost 100% homeless enroll</a:t>
            </a:r>
          </a:p>
          <a:p>
            <a:endParaRPr lang="en-US" baseline="0" dirty="0" smtClean="0"/>
          </a:p>
          <a:p>
            <a:r>
              <a:rPr lang="en-US" baseline="0" dirty="0" smtClean="0"/>
              <a:t>I copied the sobering center chart as a picture and just regular, copy-paste to see which one you prefer. –Ashley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E0A69F-87FA-496D-AC76-DB3E483A60E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Self report indicators</a:t>
            </a:r>
          </a:p>
          <a:p>
            <a:r>
              <a:rPr lang="en-US" dirty="0" smtClean="0"/>
              <a:t>Normal to see mental health combined</a:t>
            </a:r>
            <a:r>
              <a:rPr lang="en-US" baseline="0" dirty="0" smtClean="0"/>
              <a:t> with substance use disorders</a:t>
            </a:r>
          </a:p>
          <a:p>
            <a:r>
              <a:rPr lang="en-US" baseline="0" dirty="0" smtClean="0"/>
              <a:t>Licensed professional now added to our staff</a:t>
            </a:r>
          </a:p>
          <a:p>
            <a:r>
              <a:rPr lang="en-US" baseline="0" dirty="0" smtClean="0"/>
              <a:t>Add Psych Technicians to sobering unit due to mental health issues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E0A69F-87FA-496D-AC76-DB3E483A60E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09595-B1DB-4887-BCBC-886AC2A9F440}" type="datetime1">
              <a:rPr lang="en-US"/>
              <a:pPr>
                <a:defRPr/>
              </a:pPr>
              <a:t>10/2/2014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34052-107D-4903-9B24-87DCC3B9D0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798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2A242B-FB8F-47C3-9740-FAA51C02E8D3}" type="datetime1">
              <a:rPr lang="en-US"/>
              <a:pPr>
                <a:defRPr/>
              </a:pPr>
              <a:t>10/2/2014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6BC65-A0C4-402C-9F46-B9DF7C93D8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873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43F00-52C6-4C52-BC2F-8AE49F609F55}" type="datetime1">
              <a:rPr lang="en-US"/>
              <a:pPr>
                <a:defRPr/>
              </a:pPr>
              <a:t>10/2/2014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4D7AB-F090-43F7-8CC2-816E56A176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774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BE53D-9AF4-42D7-A42D-4D6B4AE1C358}" type="datetime1">
              <a:rPr lang="en-US"/>
              <a:pPr>
                <a:defRPr/>
              </a:pPr>
              <a:t>10/2/2014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9D490-1114-4041-8249-8F861EC9B1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797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1DB57-F9B9-4D60-9FDB-2A4FAE9DE8DE}" type="datetime1">
              <a:rPr lang="en-US"/>
              <a:pPr>
                <a:defRPr/>
              </a:pPr>
              <a:t>10/2/2014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858A9-5081-47CB-BE08-31FA4A18A9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63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8F275-12B5-47DD-AB39-92623A6EE597}" type="datetime1">
              <a:rPr lang="en-US"/>
              <a:pPr>
                <a:defRPr/>
              </a:pPr>
              <a:t>10/2/2014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B773E-1128-4CBB-844D-1B5D18DE60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986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4A814-2AEC-4271-9E67-70EAFEFB79FF}" type="datetime1">
              <a:rPr lang="en-US"/>
              <a:pPr>
                <a:defRPr/>
              </a:pPr>
              <a:t>10/2/2014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C2329-9865-4F4D-A53C-D4CF8D95FB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884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1F61E5-54A0-418F-9D9E-18BC1EBE1FCF}" type="datetime1">
              <a:rPr lang="en-US"/>
              <a:pPr>
                <a:defRPr/>
              </a:pPr>
              <a:t>10/2/2014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65BFB-2AAC-4BF3-A019-CAF078A15A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50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685EB-B5F1-4605-8E7B-2C6E6EA21BF6}" type="datetime1">
              <a:rPr lang="en-US"/>
              <a:pPr>
                <a:defRPr/>
              </a:pPr>
              <a:t>10/2/2014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A07D1-823C-4A6F-855E-E7F2C5D2A0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437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AD356-86C6-471A-A777-10DB082EB666}" type="datetime1">
              <a:rPr lang="en-US"/>
              <a:pPr>
                <a:defRPr/>
              </a:pPr>
              <a:t>10/2/2014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94601-3779-4C04-A61B-C67D1499D2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1E843-85F6-42FB-B997-1D739349BA41}" type="datetime1">
              <a:rPr lang="en-US"/>
              <a:pPr>
                <a:defRPr/>
              </a:pPr>
              <a:t>10/2/2014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413E0-4686-4838-9945-3568600274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098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0389C1D-49F5-4833-A5CA-CE3DEBF0F26B}" type="datetime1">
              <a:rPr lang="en-US"/>
              <a:pPr>
                <a:defRPr/>
              </a:pPr>
              <a:t>10/2/2014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0D91A93-58B9-469B-B28E-C9DC26AFC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11" r:id="rId2"/>
    <p:sldLayoutId id="2147483720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21" r:id="rId9"/>
    <p:sldLayoutId id="2147483717" r:id="rId10"/>
    <p:sldLayoutId id="2147483718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04800"/>
            <a:ext cx="6172200" cy="1143000"/>
          </a:xfrm>
        </p:spPr>
        <p:txBody>
          <a:bodyPr/>
          <a:lstStyle/>
          <a:p>
            <a:pPr marL="45720" indent="0"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en-US" kern="2000" dirty="0" smtClean="0">
                <a:effectLst/>
                <a:cs typeface="Times New Roman" panose="02020603050405020304" pitchFamily="18" charset="0"/>
              </a:rPr>
              <a:t>PART </a:t>
            </a:r>
            <a:br>
              <a:rPr lang="en-US" kern="2000" dirty="0" smtClean="0">
                <a:effectLst/>
                <a:cs typeface="Times New Roman" panose="02020603050405020304" pitchFamily="18" charset="0"/>
              </a:rPr>
            </a:br>
            <a:r>
              <a:rPr lang="en-US" sz="3600" kern="2000" dirty="0" smtClean="0">
                <a:effectLst/>
                <a:cs typeface="Times New Roman" panose="02020603050405020304" pitchFamily="18" charset="0"/>
              </a:rPr>
              <a:t>Program Overview</a:t>
            </a:r>
            <a:br>
              <a:rPr lang="en-US" sz="3600" kern="2000" dirty="0" smtClean="0">
                <a:effectLst/>
                <a:cs typeface="Times New Roman" panose="02020603050405020304" pitchFamily="18" charset="0"/>
              </a:rPr>
            </a:br>
            <a:r>
              <a:rPr lang="en-US" sz="4000" kern="2000" dirty="0" smtClean="0">
                <a:effectLst/>
                <a:cs typeface="Times New Roman" panose="02020603050405020304" pitchFamily="18" charset="0"/>
              </a:rPr>
              <a:t/>
            </a:r>
            <a:br>
              <a:rPr lang="en-US" sz="4000" kern="2000" dirty="0" smtClean="0">
                <a:effectLst/>
                <a:cs typeface="Times New Roman" panose="02020603050405020304" pitchFamily="18" charset="0"/>
              </a:rPr>
            </a:br>
            <a:endParaRPr lang="en-US" sz="4000" kern="2000" dirty="0">
              <a:effectLst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295400" y="2590800"/>
            <a:ext cx="6207125" cy="1447800"/>
          </a:xfrm>
          <a:prstGeom prst="rect">
            <a:avLst/>
          </a:prstGeom>
          <a:effectLst/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" indent="0" algn="ctr" fontAlgn="auto">
              <a:spcAft>
                <a:spcPts val="0"/>
              </a:spcAft>
              <a:buFont typeface="Georgia" pitchFamily="18" charset="0"/>
              <a:buNone/>
              <a:defRPr/>
            </a:pPr>
            <a:endParaRPr lang="en-US" sz="3600" kern="2000" dirty="0">
              <a:effectLst/>
            </a:endParaRPr>
          </a:p>
        </p:txBody>
      </p:sp>
      <p:sp>
        <p:nvSpPr>
          <p:cNvPr id="17412" name="Content Placeholder 2"/>
          <p:cNvSpPr>
            <a:spLocks noGrp="1"/>
          </p:cNvSpPr>
          <p:nvPr>
            <p:ph sz="quarter" idx="13"/>
          </p:nvPr>
        </p:nvSpPr>
        <p:spPr>
          <a:xfrm>
            <a:off x="1066800" y="2057400"/>
            <a:ext cx="7404100" cy="2667000"/>
          </a:xfrm>
        </p:spPr>
        <p:txBody>
          <a:bodyPr/>
          <a:lstStyle/>
          <a:p>
            <a:pPr>
              <a:buClr>
                <a:schemeClr val="tx1"/>
              </a:buClr>
              <a:buNone/>
            </a:pPr>
            <a:endParaRPr lang="en-US" altLang="en-US" dirty="0" smtClean="0">
              <a:cs typeface="Times New Roman" pitchFamily="18" charset="0"/>
            </a:endParaRP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altLang="en-US" dirty="0" smtClean="0">
                <a:cs typeface="Times New Roman" pitchFamily="18" charset="0"/>
              </a:rPr>
              <a:t>  Access to </a:t>
            </a:r>
            <a:r>
              <a:rPr lang="en-US" altLang="en-US" dirty="0" err="1" smtClean="0">
                <a:cs typeface="Times New Roman" pitchFamily="18" charset="0"/>
              </a:rPr>
              <a:t>Detox</a:t>
            </a:r>
            <a:r>
              <a:rPr lang="en-US" altLang="en-US" dirty="0" smtClean="0">
                <a:cs typeface="Times New Roman" pitchFamily="18" charset="0"/>
              </a:rPr>
              <a:t> and Treatment Services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altLang="en-US" dirty="0" smtClean="0">
                <a:cs typeface="Times New Roman" pitchFamily="18" charset="0"/>
              </a:rPr>
              <a:t>  Comprehensive Case Management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altLang="en-US" dirty="0" smtClean="0">
                <a:cs typeface="Times New Roman" pitchFamily="18" charset="0"/>
              </a:rPr>
              <a:t>  Recovery Support Services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altLang="en-US" dirty="0" smtClean="0">
                <a:cs typeface="Times New Roman" pitchFamily="18" charset="0"/>
              </a:rPr>
              <a:t>  Community Based Peer Coaching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altLang="en-US" dirty="0" smtClean="0">
                <a:cs typeface="Times New Roman" pitchFamily="18" charset="0"/>
              </a:rPr>
              <a:t>  Telephone Check-Up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r>
              <a:rPr lang="en-US" altLang="en-US" dirty="0" smtClean="0">
                <a:cs typeface="Times New Roman" pitchFamily="18" charset="0"/>
              </a:rPr>
              <a:t>  Collaborative Relationships with Community Agencies</a:t>
            </a:r>
          </a:p>
          <a:p>
            <a:pPr lvl="1">
              <a:buClr>
                <a:schemeClr val="tx1"/>
              </a:buClr>
              <a:buFont typeface="Wingdings" pitchFamily="2" charset="2"/>
              <a:buChar char="§"/>
            </a:pPr>
            <a:endParaRPr lang="en-US" altLang="en-US" dirty="0" smtClean="0">
              <a:cs typeface="Times New Roman" pitchFamily="18" charset="0"/>
            </a:endParaRPr>
          </a:p>
          <a:p>
            <a:pPr lvl="1" algn="ctr">
              <a:buClr>
                <a:schemeClr val="tx1"/>
              </a:buClr>
              <a:buNone/>
            </a:pPr>
            <a:endParaRPr lang="en-US" altLang="en-US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alt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5C5D239A-00DE-420D-84D3-CA24260C819C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867400"/>
            <a:ext cx="1219200" cy="765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3048000" y="1600200"/>
            <a:ext cx="32285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chemeClr val="tx1"/>
              </a:buClr>
              <a:buNone/>
            </a:pPr>
            <a:r>
              <a:rPr lang="en-US" altLang="en-US" sz="2400" b="1" dirty="0" smtClean="0">
                <a:cs typeface="Times New Roman" pitchFamily="18" charset="0"/>
              </a:rPr>
              <a:t>1115 Waiver Project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2133600" y="2971800"/>
            <a:ext cx="6400800" cy="2590800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cs typeface="Times New Roman" panose="02020603050405020304" pitchFamily="18" charset="0"/>
              </a:rPr>
              <a:t>First 6 Months of Enrollment: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cs typeface="Times New Roman" panose="02020603050405020304" pitchFamily="18" charset="0"/>
              </a:rPr>
              <a:t>  131 individuals enrolled 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cs typeface="Times New Roman" panose="02020603050405020304" pitchFamily="18" charset="0"/>
              </a:rPr>
              <a:t>  123 individuals referred to a safe facility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cs typeface="Times New Roman" panose="02020603050405020304" pitchFamily="18" charset="0"/>
              </a:rPr>
              <a:t>  36 individuals currently in treatment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cs typeface="Times New Roman" panose="02020603050405020304" pitchFamily="18" charset="0"/>
              </a:rPr>
              <a:t>  67 individuals in recovery coaching</a:t>
            </a:r>
          </a:p>
          <a:p>
            <a:pPr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 smtClean="0">
                <a:cs typeface="Times New Roman" panose="02020603050405020304" pitchFamily="18" charset="0"/>
              </a:rPr>
              <a:t>  40 individuals receiving case management 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87D4D7AB-F090-43F7-8CC2-816E56A1761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743200" y="304800"/>
            <a:ext cx="495300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marL="4572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en-US" sz="4600" b="1" i="0" u="none" strike="noStrike" kern="20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j-ea"/>
                <a:cs typeface="Times New Roman" panose="02020603050405020304" pitchFamily="18" charset="0"/>
              </a:rPr>
              <a:t>PART </a:t>
            </a:r>
          </a:p>
          <a:p>
            <a:pPr marL="4572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lang="en-US" sz="3600" b="1" kern="20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Times New Roman" panose="02020603050405020304" pitchFamily="18" charset="0"/>
              </a:rPr>
              <a:t>Sept 2014 </a:t>
            </a:r>
            <a:r>
              <a:rPr lang="en-US" sz="3600" b="1" kern="20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Times New Roman" panose="02020603050405020304" pitchFamily="18" charset="0"/>
              </a:rPr>
              <a:t>Update</a:t>
            </a:r>
            <a:endParaRPr lang="en-US" sz="3600" b="1" kern="2000" dirty="0" smtClean="0"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latin typeface="+mj-lt"/>
              <a:ea typeface="+mj-ea"/>
              <a:cs typeface="Times New Roman" panose="02020603050405020304" pitchFamily="18" charset="0"/>
            </a:endParaRPr>
          </a:p>
          <a:p>
            <a:pPr marL="4572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lang="en-US" sz="3600" b="1" kern="20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Times New Roman" panose="02020603050405020304" pitchFamily="18" charset="0"/>
              </a:rPr>
              <a:t>Program Launch</a:t>
            </a:r>
            <a:r>
              <a:rPr kumimoji="0" lang="en-US" sz="4600" b="1" i="0" u="none" strike="noStrike" kern="20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en-US" sz="4600" b="1" i="0" u="none" strike="noStrike" kern="20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en-US" sz="4000" b="1" i="0" u="none" strike="noStrike" kern="20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en-US" sz="4000" b="1" i="0" u="none" strike="noStrike" kern="20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kumimoji="0" lang="en-US" sz="4000" b="1" i="0" u="none" strike="noStrike" kern="2000" cap="none" spc="0" normalizeH="0" baseline="0" noProof="0" dirty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0" name="Picture 9" descr="Calendar Ima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304799"/>
            <a:ext cx="2286000" cy="225894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371600" y="990600"/>
            <a:ext cx="304800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/>
              <a:t> </a:t>
            </a:r>
            <a:endParaRPr lang="en-US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867400"/>
            <a:ext cx="1219200" cy="765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1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876BC65-A0C4-402C-9F46-B9DF7C93D815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62000" y="152400"/>
            <a:ext cx="762000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pPr marL="4572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lang="en-US" sz="3600" b="1" kern="20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Times New Roman" panose="02020603050405020304" pitchFamily="18" charset="0"/>
              </a:rPr>
              <a:t>Who Signs Up for PART? </a:t>
            </a:r>
            <a:r>
              <a:rPr kumimoji="0" lang="en-US" sz="3600" b="1" i="0" u="none" strike="noStrike" kern="20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+mj-lt"/>
                <a:ea typeface="+mj-ea"/>
                <a:cs typeface="Times New Roman" panose="02020603050405020304" pitchFamily="18" charset="0"/>
              </a:rPr>
              <a:t> </a:t>
            </a:r>
          </a:p>
          <a:p>
            <a:pPr marL="4572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tabLst/>
              <a:defRPr/>
            </a:pPr>
            <a:r>
              <a:rPr kumimoji="0" lang="en-US" sz="4600" b="1" i="0" u="none" strike="noStrike" kern="20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en-US" sz="4600" b="1" i="0" u="none" strike="noStrike" kern="20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en-US" sz="4000" b="1" i="0" u="none" strike="noStrike" kern="20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en-US" sz="4000" b="1" i="0" u="none" strike="noStrike" kern="20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kumimoji="0" lang="en-US" sz="4000" b="1" i="0" u="none" strike="noStrike" kern="2000" cap="none" spc="0" normalizeH="0" baseline="0" noProof="0" dirty="0">
              <a:ln>
                <a:noFill/>
              </a:ln>
              <a:gradFill>
                <a:gsLst>
                  <a:gs pos="0">
                    <a:schemeClr val="tx1"/>
                  </a:gs>
                  <a:gs pos="40000">
                    <a:schemeClr val="tx1">
                      <a:lumMod val="75000"/>
                      <a:lumOff val="25000"/>
                    </a:schemeClr>
                  </a:gs>
                  <a:gs pos="100000">
                    <a:schemeClr val="tx2">
                      <a:alpha val="65000"/>
                    </a:schemeClr>
                  </a:gs>
                </a:gsLst>
                <a:lin ang="5400000" scaled="0"/>
              </a:gra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867400"/>
            <a:ext cx="1219200" cy="765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0187018"/>
              </p:ext>
            </p:extLst>
          </p:nvPr>
        </p:nvGraphicFramePr>
        <p:xfrm>
          <a:off x="1905000" y="990600"/>
          <a:ext cx="28194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3356172"/>
              </p:ext>
            </p:extLst>
          </p:nvPr>
        </p:nvGraphicFramePr>
        <p:xfrm>
          <a:off x="4868917" y="990600"/>
          <a:ext cx="35052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8593854"/>
              </p:ext>
            </p:extLst>
          </p:nvPr>
        </p:nvGraphicFramePr>
        <p:xfrm>
          <a:off x="1828800" y="3352800"/>
          <a:ext cx="6553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876BC65-A0C4-402C-9F46-B9DF7C93D815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867400"/>
            <a:ext cx="1219200" cy="765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762000"/>
            <a:ext cx="7696200" cy="533400"/>
          </a:xfrm>
        </p:spPr>
        <p:txBody>
          <a:bodyPr/>
          <a:lstStyle/>
          <a:p>
            <a:pPr algn="ctr">
              <a:buNone/>
            </a:pPr>
            <a:r>
              <a:rPr lang="en-US" sz="4000" b="1" dirty="0" smtClean="0"/>
              <a:t>PART Client Profile</a:t>
            </a:r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2945434"/>
              </p:ext>
            </p:extLst>
          </p:nvPr>
        </p:nvGraphicFramePr>
        <p:xfrm>
          <a:off x="304800" y="1600200"/>
          <a:ext cx="46482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1691837"/>
              </p:ext>
            </p:extLst>
          </p:nvPr>
        </p:nvGraphicFramePr>
        <p:xfrm>
          <a:off x="3402724" y="2274592"/>
          <a:ext cx="5715000" cy="3978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0014836"/>
              </p:ext>
            </p:extLst>
          </p:nvPr>
        </p:nvGraphicFramePr>
        <p:xfrm>
          <a:off x="-26276" y="990600"/>
          <a:ext cx="54102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876BC65-A0C4-402C-9F46-B9DF7C93D81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457200"/>
            <a:ext cx="8229600" cy="533400"/>
          </a:xfrm>
        </p:spPr>
        <p:txBody>
          <a:bodyPr/>
          <a:lstStyle/>
          <a:p>
            <a:pPr algn="ctr">
              <a:buNone/>
            </a:pPr>
            <a:r>
              <a:rPr lang="en-US" sz="4000" b="1" dirty="0" smtClean="0"/>
              <a:t>PART Client Profile</a:t>
            </a:r>
          </a:p>
          <a:p>
            <a:pPr algn="ctr">
              <a:buNone/>
            </a:pPr>
            <a:endParaRPr lang="en-US" dirty="0"/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190185089"/>
              </p:ext>
            </p:extLst>
          </p:nvPr>
        </p:nvGraphicFramePr>
        <p:xfrm>
          <a:off x="609600" y="1295400"/>
          <a:ext cx="80010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F876BC65-A0C4-402C-9F46-B9DF7C93D81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497558086"/>
              </p:ext>
            </p:extLst>
          </p:nvPr>
        </p:nvGraphicFramePr>
        <p:xfrm>
          <a:off x="914400" y="1219200"/>
          <a:ext cx="72390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457200"/>
            <a:ext cx="8229600" cy="533400"/>
          </a:xfrm>
        </p:spPr>
        <p:txBody>
          <a:bodyPr/>
          <a:lstStyle/>
          <a:p>
            <a:pPr algn="ctr">
              <a:buNone/>
            </a:pPr>
            <a:r>
              <a:rPr lang="en-US" sz="4000" b="1" dirty="0" smtClean="0"/>
              <a:t>PART Client </a:t>
            </a:r>
            <a:r>
              <a:rPr lang="en-US" sz="4000" b="1" dirty="0" smtClean="0"/>
              <a:t>Profile</a:t>
            </a:r>
            <a:endParaRPr lang="en-US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4185</TotalTime>
  <Words>225</Words>
  <Application>Microsoft Office PowerPoint</Application>
  <PresentationFormat>On-screen Show (4:3)</PresentationFormat>
  <Paragraphs>62</Paragraphs>
  <Slides>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Slipstream</vt:lpstr>
      <vt:lpstr>PART  Program Overview 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Star of Hope 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ANALYSIS</dc:title>
  <dc:creator>Ashley Reeder</dc:creator>
  <cp:lastModifiedBy>Ashley Ochoa</cp:lastModifiedBy>
  <cp:revision>329</cp:revision>
  <cp:lastPrinted>2014-10-02T17:17:06Z</cp:lastPrinted>
  <dcterms:created xsi:type="dcterms:W3CDTF">2014-02-28T00:11:32Z</dcterms:created>
  <dcterms:modified xsi:type="dcterms:W3CDTF">2014-10-02T17:23:13Z</dcterms:modified>
</cp:coreProperties>
</file>