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handoutMasterIdLst>
    <p:handoutMasterId r:id="rId9"/>
  </p:handoutMasterIdLst>
  <p:sldIdLst>
    <p:sldId id="277" r:id="rId2"/>
    <p:sldId id="304" r:id="rId3"/>
    <p:sldId id="308" r:id="rId4"/>
    <p:sldId id="317" r:id="rId5"/>
    <p:sldId id="324" r:id="rId6"/>
    <p:sldId id="323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11E"/>
    <a:srgbClr val="E4EC53"/>
    <a:srgbClr val="FAEB33"/>
    <a:srgbClr val="687FA4"/>
    <a:srgbClr val="89A1C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74" autoAdjust="0"/>
    <p:restoredTop sz="94660"/>
  </p:normalViewPr>
  <p:slideViewPr>
    <p:cSldViewPr>
      <p:cViewPr>
        <p:scale>
          <a:sx n="96" d="100"/>
          <a:sy n="96" d="100"/>
        </p:scale>
        <p:origin x="-708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82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HRC-SERVER\TeamShare\Programs\Tools\Data%20Entry\Part%20Demo%20Char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0.150.10\TeamShare\Programs\1115%20Waiver%20Report\Client%20Analysis%20from%207%209%2014-%20SJ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hrc-server\TeamShare\Administrative\A%20Reeder\Program%20Evaluation\Client%20Logs\Client%20Log-%20Analysis%206%20%206%20%202013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0.100.150.10\TeamShare\Programs\1115%20Waiver%20Report\Statistics\Health%20Dept%20Sta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0.150.10\TeamShare\Programs\1115%20Waiver%20Report\Statistics\Health%20Dept%20Sta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Gender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/>
              </a:solidFill>
            </c:spPr>
          </c:dPt>
          <c:dPt>
            <c:idx val="1"/>
            <c:bubble3D val="0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9.7222222222222224E-2"/>
                  <c:y val="-6.018518518518518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388888888888889"/>
                  <c:y val="-6.944444444444444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4527027027027026"/>
                  <c:y val="-7.314829396325461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Gender!$B$2:$B$4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Trans</c:v>
                </c:pt>
              </c:strCache>
            </c:strRef>
          </c:cat>
          <c:val>
            <c:numRef>
              <c:f>Gender!$C$2:$C$4</c:f>
              <c:numCache>
                <c:formatCode>General</c:formatCode>
                <c:ptCount val="3"/>
                <c:pt idx="0">
                  <c:v>35</c:v>
                </c:pt>
                <c:pt idx="1">
                  <c:v>110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Race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Race!$D$2:$G$2</c:f>
              <c:strCache>
                <c:ptCount val="4"/>
                <c:pt idx="0">
                  <c:v>Asian</c:v>
                </c:pt>
                <c:pt idx="1">
                  <c:v>Black</c:v>
                </c:pt>
                <c:pt idx="2">
                  <c:v>White</c:v>
                </c:pt>
                <c:pt idx="3">
                  <c:v>Hispanic</c:v>
                </c:pt>
              </c:strCache>
            </c:strRef>
          </c:cat>
          <c:val>
            <c:numRef>
              <c:f>Race!$D$3:$G$3</c:f>
              <c:numCache>
                <c:formatCode>General</c:formatCode>
                <c:ptCount val="4"/>
                <c:pt idx="0">
                  <c:v>1</c:v>
                </c:pt>
                <c:pt idx="1">
                  <c:v>46</c:v>
                </c:pt>
                <c:pt idx="2">
                  <c:v>68</c:v>
                </c:pt>
                <c:pt idx="3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066244436836697"/>
          <c:y val="0.37030927384076989"/>
          <c:w val="0.21995492411274678"/>
          <c:h val="0.41438145231846024"/>
        </c:manualLayout>
      </c:layout>
      <c:overlay val="0"/>
      <c:txPr>
        <a:bodyPr/>
        <a:lstStyle/>
        <a:p>
          <a:pPr>
            <a:defRPr sz="1100" b="1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Count of Age Groups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'Age Groups'!$B$5</c:f>
              <c:strCache>
                <c:ptCount val="1"/>
                <c:pt idx="0">
                  <c:v>18-29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'Age Groups'!$C$5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</c:ser>
        <c:ser>
          <c:idx val="1"/>
          <c:order val="1"/>
          <c:tx>
            <c:strRef>
              <c:f>'Age Groups'!$B$6</c:f>
              <c:strCache>
                <c:ptCount val="1"/>
                <c:pt idx="0">
                  <c:v>30-39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'Age Groups'!$C$6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</c:ser>
        <c:ser>
          <c:idx val="2"/>
          <c:order val="2"/>
          <c:tx>
            <c:strRef>
              <c:f>'Age Groups'!$B$7</c:f>
              <c:strCache>
                <c:ptCount val="1"/>
                <c:pt idx="0">
                  <c:v>40-49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'Age Groups'!$C$7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</c:ser>
        <c:ser>
          <c:idx val="3"/>
          <c:order val="3"/>
          <c:tx>
            <c:strRef>
              <c:f>'Age Groups'!$B$8</c:f>
              <c:strCache>
                <c:ptCount val="1"/>
                <c:pt idx="0">
                  <c:v>50-59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'Age Groups'!$C$8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er>
          <c:idx val="4"/>
          <c:order val="4"/>
          <c:tx>
            <c:strRef>
              <c:f>'Age Groups'!$B$9</c:f>
              <c:strCache>
                <c:ptCount val="1"/>
                <c:pt idx="0">
                  <c:v>60-69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'Age Groups'!$C$9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64"/>
        <c:axId val="91153152"/>
        <c:axId val="91155072"/>
      </c:barChart>
      <c:catAx>
        <c:axId val="911531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Age Groups</a:t>
                </a:r>
              </a:p>
            </c:rich>
          </c:tx>
          <c:layout>
            <c:manualLayout>
              <c:xMode val="edge"/>
              <c:yMode val="edge"/>
              <c:x val="0.48824100663887604"/>
              <c:y val="0.8471787047380323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ysClr val="windowText" lastClr="000000"/>
                </a:solidFill>
              </a:defRPr>
            </a:pPr>
            <a:endParaRPr lang="en-US"/>
          </a:p>
        </c:txPr>
        <c:crossAx val="91155072"/>
        <c:crosses val="autoZero"/>
        <c:auto val="1"/>
        <c:lblAlgn val="ctr"/>
        <c:lblOffset val="100"/>
        <c:noMultiLvlLbl val="0"/>
      </c:catAx>
      <c:valAx>
        <c:axId val="9115507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Client Count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91153152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6.0836343986413466E-2"/>
          <c:y val="0.69973281021533207"/>
          <c:w val="0.93916365601358653"/>
          <c:h val="8.3427512737378418E-2"/>
        </c:manualLayout>
      </c:layout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66111613097546"/>
          <c:y val="0.18402190797578871"/>
          <c:w val="0.56582479076907954"/>
          <c:h val="0.68156167979002558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Part Clients</a:t>
            </a:r>
            <a:endParaRPr lang="en-US" dirty="0"/>
          </a:p>
        </c:rich>
      </c:tx>
      <c:layout>
        <c:manualLayout>
          <c:xMode val="edge"/>
          <c:yMode val="edge"/>
          <c:x val="0.47052773403324583"/>
          <c:y val="7.6618220556909894E-2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0.20666666666666675"/>
                  <c:y val="1.915455513922747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0444444444444445"/>
                  <c:y val="-8.938792398306152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Private</a:t>
                    </a:r>
                    <a:r>
                      <a:rPr lang="en-US" baseline="0" smtClean="0"/>
                      <a:t> Res</a:t>
                    </a:r>
                    <a:r>
                      <a:rPr lang="en-US" dirty="0"/>
                      <a:t>
17%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Criteria!$N$5:$N$6</c:f>
              <c:strCache>
                <c:ptCount val="2"/>
                <c:pt idx="0">
                  <c:v>Homeless </c:v>
                </c:pt>
                <c:pt idx="1">
                  <c:v>Private Residence</c:v>
                </c:pt>
              </c:strCache>
            </c:strRef>
          </c:cat>
          <c:val>
            <c:numRef>
              <c:f>Criteria!$O$5:$O$6</c:f>
              <c:numCache>
                <c:formatCode>General</c:formatCode>
                <c:ptCount val="2"/>
                <c:pt idx="0">
                  <c:v>124</c:v>
                </c:pt>
                <c:pt idx="1">
                  <c:v>21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 smtClean="0"/>
              <a:t>Sobering</a:t>
            </a:r>
            <a:r>
              <a:rPr lang="en-US" sz="2000" baseline="0" dirty="0" smtClean="0"/>
              <a:t> Center</a:t>
            </a:r>
            <a:endParaRPr lang="en-US" sz="2000" dirty="0"/>
          </a:p>
        </c:rich>
      </c:tx>
      <c:layout>
        <c:manualLayout>
          <c:xMode val="edge"/>
          <c:yMode val="edge"/>
          <c:x val="0.17429577464788731"/>
          <c:y val="0.1428571428571428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289804443458652"/>
          <c:y val="0.24741096836579637"/>
          <c:w val="0.51078610772245014"/>
          <c:h val="0.74011864588355025"/>
        </c:manualLayout>
      </c:layout>
      <c:doughnutChart>
        <c:varyColors val="1"/>
        <c:ser>
          <c:idx val="0"/>
          <c:order val="0"/>
          <c:spPr>
            <a:solidFill>
              <a:schemeClr val="accent1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7.2769953051643188E-2"/>
                  <c:y val="-0.1734693877551020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9.3896713615023469E-2"/>
                  <c:y val="0.159863945578231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delete val="1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'AN 379 Small'!$B$22:$B$24</c:f>
              <c:strCache>
                <c:ptCount val="3"/>
                <c:pt idx="0">
                  <c:v>Homeless</c:v>
                </c:pt>
                <c:pt idx="1">
                  <c:v>Private Res</c:v>
                </c:pt>
                <c:pt idx="2">
                  <c:v>Unknown</c:v>
                </c:pt>
              </c:strCache>
            </c:strRef>
          </c:cat>
          <c:val>
            <c:numRef>
              <c:f>'AN 379 Small'!$C$22:$C$24</c:f>
              <c:numCache>
                <c:formatCode>General</c:formatCode>
                <c:ptCount val="3"/>
                <c:pt idx="0">
                  <c:v>3222</c:v>
                </c:pt>
                <c:pt idx="1">
                  <c:v>5636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24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8"/>
          <c:dPt>
            <c:idx val="0"/>
            <c:bubble3D val="0"/>
          </c:dPt>
          <c:dLbls>
            <c:dLbl>
              <c:idx val="0"/>
              <c:layout>
                <c:manualLayout>
                  <c:x val="0.10629233845769279"/>
                  <c:y val="0.16771672842365293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N</a:t>
                    </a:r>
                    <a:r>
                      <a:rPr lang="en-US" sz="1400"/>
                      <a:t>o Reported Diagnosis
54%</a:t>
                    </a:r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2995250593675788E-3"/>
                  <c:y val="0.1119806623436776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6.8698600174978124E-3"/>
                  <c:y val="5.228036843919976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5.3968253968253971E-2"/>
                  <c:y val="2.2814767639339199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Other Mental </a:t>
                    </a:r>
                    <a:r>
                      <a:rPr lang="en-US" sz="1400" dirty="0" smtClean="0"/>
                      <a:t>Health Issues</a:t>
                    </a:r>
                    <a:r>
                      <a:rPr lang="en-US" sz="1400" dirty="0"/>
                      <a:t>
3%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5.9229471316085483E-2"/>
                  <c:y val="-0.139202369924347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'Mental Health'!$E$2:$E$6</c:f>
              <c:strCache>
                <c:ptCount val="5"/>
                <c:pt idx="0">
                  <c:v>No Self Repoted diagnosis</c:v>
                </c:pt>
                <c:pt idx="1">
                  <c:v>Bipolar</c:v>
                </c:pt>
                <c:pt idx="2">
                  <c:v>Depression</c:v>
                </c:pt>
                <c:pt idx="3">
                  <c:v>Schizophrenia</c:v>
                </c:pt>
                <c:pt idx="4">
                  <c:v>Anxiety/Panic</c:v>
                </c:pt>
              </c:strCache>
            </c:strRef>
          </c:cat>
          <c:val>
            <c:numRef>
              <c:f>'Mental Health'!$F$2:$F$6</c:f>
              <c:numCache>
                <c:formatCode>General</c:formatCode>
                <c:ptCount val="5"/>
                <c:pt idx="0">
                  <c:v>70</c:v>
                </c:pt>
                <c:pt idx="1">
                  <c:v>29</c:v>
                </c:pt>
                <c:pt idx="2">
                  <c:v>24</c:v>
                </c:pt>
                <c:pt idx="3">
                  <c:v>16</c:v>
                </c:pt>
                <c:pt idx="4">
                  <c:v>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spPr>
    <a:noFill/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1"/>
            <c:bubble3D val="0"/>
            <c:spPr>
              <a:solidFill>
                <a:srgbClr val="A7EA52">
                  <a:lumMod val="7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.28771929824561404"/>
                  <c:y val="-8.743169398907103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Criminal Justice History
</a:t>
                    </a:r>
                    <a:r>
                      <a:rPr lang="en-US" b="1" dirty="0" smtClean="0"/>
                      <a:t>87%</a:t>
                    </a:r>
                    <a:endParaRPr lang="en-US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CJ!$B$2:$C$2</c:f>
              <c:strCache>
                <c:ptCount val="2"/>
                <c:pt idx="0">
                  <c:v>Criminal Justice History</c:v>
                </c:pt>
                <c:pt idx="1">
                  <c:v>None</c:v>
                </c:pt>
              </c:strCache>
            </c:strRef>
          </c:cat>
          <c:val>
            <c:numRef>
              <c:f>CJ!$B$3:$C$3</c:f>
              <c:numCache>
                <c:formatCode>General</c:formatCode>
                <c:ptCount val="2"/>
                <c:pt idx="0">
                  <c:v>129</c:v>
                </c:pt>
                <c:pt idx="1">
                  <c:v>16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0.13333</cdr:x>
      <cdr:y>0</cdr:y>
    </cdr:from>
    <cdr:to>
      <cdr:x>0.86139</cdr:x>
      <cdr:y>0.08657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066800" y="-214312"/>
          <a:ext cx="5825208" cy="423422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5E0D627-A371-4560-A79C-AA3FBD62A26C}" type="datetimeFigureOut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4BA3CD6-16EC-4126-AC53-3E6097D57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3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F56F263-95A0-44DA-8CE9-CA89DE801961}" type="datetimeFigureOut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0E0A69F-87FA-496D-AC76-DB3E483A6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72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Gender and Race reflect</a:t>
            </a:r>
            <a:r>
              <a:rPr lang="en-US" baseline="0" dirty="0" smtClean="0"/>
              <a:t> the demographics of sobering unit</a:t>
            </a:r>
          </a:p>
          <a:p>
            <a:r>
              <a:rPr lang="en-US" baseline="0" dirty="0" smtClean="0"/>
              <a:t>Age in sobering unit is uniform across brackets. PART distribution is gradual from young to old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E0A69F-87FA-496D-AC76-DB3E483A60E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Surprised</a:t>
            </a:r>
            <a:r>
              <a:rPr lang="en-US" baseline="0" dirty="0" smtClean="0"/>
              <a:t> us that PART had almost 100% homeless enroll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copied the sobering center chart as a picture and just regular, copy-paste to see which one you prefer. –Ashley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E0A69F-87FA-496D-AC76-DB3E483A60E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Self report indicators</a:t>
            </a:r>
          </a:p>
          <a:p>
            <a:r>
              <a:rPr lang="en-US" dirty="0" smtClean="0"/>
              <a:t>Normal to see mental health combined</a:t>
            </a:r>
            <a:r>
              <a:rPr lang="en-US" baseline="0" dirty="0" smtClean="0"/>
              <a:t> with substance use disorders</a:t>
            </a:r>
          </a:p>
          <a:p>
            <a:r>
              <a:rPr lang="en-US" baseline="0" dirty="0" smtClean="0"/>
              <a:t>Licensed professional now added to our staff</a:t>
            </a:r>
          </a:p>
          <a:p>
            <a:r>
              <a:rPr lang="en-US" baseline="0" dirty="0" smtClean="0"/>
              <a:t>Add Psych Technicians to sobering unit due to mental health issues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E0A69F-87FA-496D-AC76-DB3E483A60E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09595-B1DB-4887-BCBC-886AC2A9F440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34052-107D-4903-9B24-87DCC3B9D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9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A242B-FB8F-47C3-9740-FAA51C02E8D3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6BC65-A0C4-402C-9F46-B9DF7C93D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87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43F00-52C6-4C52-BC2F-8AE49F609F55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4D7AB-F090-43F7-8CC2-816E56A176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7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BE53D-9AF4-42D7-A42D-4D6B4AE1C358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9D490-1114-4041-8249-8F861EC9B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97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1DB57-F9B9-4D60-9FDB-2A4FAE9DE8DE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858A9-5081-47CB-BE08-31FA4A18A9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8F275-12B5-47DD-AB39-92623A6EE597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B773E-1128-4CBB-844D-1B5D18DE60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8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4A814-2AEC-4271-9E67-70EAFEFB79FF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C2329-9865-4F4D-A53C-D4CF8D95F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8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F61E5-54A0-418F-9D9E-18BC1EBE1FCF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65BFB-2AAC-4BF3-A019-CAF078A15A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685EB-B5F1-4605-8E7B-2C6E6EA21BF6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A07D1-823C-4A6F-855E-E7F2C5D2A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37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AD356-86C6-471A-A777-10DB082EB666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94601-3779-4C04-A61B-C67D1499D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1E843-85F6-42FB-B997-1D739349BA41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413E0-4686-4838-9945-3568600274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9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389C1D-49F5-4833-A5CA-CE3DEBF0F26B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D91A93-58B9-469B-B28E-C9DC26AFC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1" r:id="rId2"/>
    <p:sldLayoutId id="2147483720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21" r:id="rId9"/>
    <p:sldLayoutId id="2147483717" r:id="rId10"/>
    <p:sldLayoutId id="214748371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6172200" cy="1143000"/>
          </a:xfrm>
        </p:spPr>
        <p:txBody>
          <a:bodyPr/>
          <a:lstStyle/>
          <a:p>
            <a:pPr marL="4572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kern="2000" dirty="0" smtClean="0">
                <a:effectLst/>
                <a:cs typeface="Times New Roman" panose="02020603050405020304" pitchFamily="18" charset="0"/>
              </a:rPr>
              <a:t>PART </a:t>
            </a:r>
            <a:br>
              <a:rPr lang="en-US" kern="2000" dirty="0" smtClean="0">
                <a:effectLst/>
                <a:cs typeface="Times New Roman" panose="02020603050405020304" pitchFamily="18" charset="0"/>
              </a:rPr>
            </a:br>
            <a:r>
              <a:rPr lang="en-US" sz="3600" kern="2000" dirty="0" smtClean="0">
                <a:effectLst/>
                <a:cs typeface="Times New Roman" panose="02020603050405020304" pitchFamily="18" charset="0"/>
              </a:rPr>
              <a:t>Program Overview</a:t>
            </a:r>
            <a:br>
              <a:rPr lang="en-US" sz="3600" kern="2000" dirty="0" smtClean="0">
                <a:effectLst/>
                <a:cs typeface="Times New Roman" panose="02020603050405020304" pitchFamily="18" charset="0"/>
              </a:rPr>
            </a:br>
            <a:r>
              <a:rPr lang="en-US" sz="4000" kern="2000" dirty="0" smtClean="0">
                <a:effectLst/>
                <a:cs typeface="Times New Roman" panose="02020603050405020304" pitchFamily="18" charset="0"/>
              </a:rPr>
              <a:t/>
            </a:r>
            <a:br>
              <a:rPr lang="en-US" sz="4000" kern="2000" dirty="0" smtClean="0">
                <a:effectLst/>
                <a:cs typeface="Times New Roman" panose="02020603050405020304" pitchFamily="18" charset="0"/>
              </a:rPr>
            </a:br>
            <a:endParaRPr lang="en-US" sz="4000" kern="2000" dirty="0">
              <a:effectLst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95400" y="2590800"/>
            <a:ext cx="6207125" cy="1447800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endParaRPr lang="en-US" sz="3600" kern="2000" dirty="0">
              <a:effectLst/>
            </a:endParaRPr>
          </a:p>
        </p:txBody>
      </p:sp>
      <p:sp>
        <p:nvSpPr>
          <p:cNvPr id="17412" name="Content Placeholder 2"/>
          <p:cNvSpPr>
            <a:spLocks noGrp="1"/>
          </p:cNvSpPr>
          <p:nvPr>
            <p:ph sz="quarter" idx="13"/>
          </p:nvPr>
        </p:nvSpPr>
        <p:spPr>
          <a:xfrm>
            <a:off x="1066800" y="2057400"/>
            <a:ext cx="7404100" cy="2667000"/>
          </a:xfrm>
        </p:spPr>
        <p:txBody>
          <a:bodyPr/>
          <a:lstStyle/>
          <a:p>
            <a:pPr>
              <a:buClr>
                <a:schemeClr val="tx1"/>
              </a:buClr>
              <a:buNone/>
            </a:pPr>
            <a:endParaRPr lang="en-US" altLang="en-US" dirty="0" smtClean="0">
              <a:cs typeface="Times New Roman" pitchFamily="18" charset="0"/>
            </a:endParaRP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Access to </a:t>
            </a:r>
            <a:r>
              <a:rPr lang="en-US" altLang="en-US" dirty="0" err="1" smtClean="0">
                <a:cs typeface="Times New Roman" pitchFamily="18" charset="0"/>
              </a:rPr>
              <a:t>Detox</a:t>
            </a:r>
            <a:r>
              <a:rPr lang="en-US" altLang="en-US" dirty="0" smtClean="0">
                <a:cs typeface="Times New Roman" pitchFamily="18" charset="0"/>
              </a:rPr>
              <a:t> and Treatment Services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Comprehensive Case Management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Recovery Support Services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Community Based Peer Coaching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Telephone Check-Up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Collaborative Relationships with Community Agencies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endParaRPr lang="en-US" altLang="en-US" dirty="0" smtClean="0">
              <a:cs typeface="Times New Roman" pitchFamily="18" charset="0"/>
            </a:endParaRPr>
          </a:p>
          <a:p>
            <a:pPr lvl="1" algn="ctr">
              <a:buClr>
                <a:schemeClr val="tx1"/>
              </a:buClr>
              <a:buNone/>
            </a:pPr>
            <a:endParaRPr lang="en-US" alt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5C5D239A-00DE-420D-84D3-CA24260C819C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67400"/>
            <a:ext cx="1219200" cy="76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48000" y="1600200"/>
            <a:ext cx="32285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1"/>
              </a:buClr>
              <a:buNone/>
            </a:pPr>
            <a:r>
              <a:rPr lang="en-US" altLang="en-US" sz="2400" b="1" dirty="0" smtClean="0">
                <a:cs typeface="Times New Roman" pitchFamily="18" charset="0"/>
              </a:rPr>
              <a:t>1115 Waiver Project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133600" y="2971800"/>
            <a:ext cx="6400800" cy="25908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cs typeface="Times New Roman" panose="02020603050405020304" pitchFamily="18" charset="0"/>
              </a:rPr>
              <a:t>First 7 Months of Enrollment: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145 individuals enrolled 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137 individuals referred to a safe facility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</a:t>
            </a:r>
            <a:r>
              <a:rPr lang="en-US" dirty="0">
                <a:cs typeface="Times New Roman" panose="02020603050405020304" pitchFamily="18" charset="0"/>
              </a:rPr>
              <a:t>67 individuals in recovery coaching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45 individuals currently in treatment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36 individuals receiving case management 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87D4D7AB-F090-43F7-8CC2-816E56A1761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76600" y="385969"/>
            <a:ext cx="4953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PART </a:t>
            </a:r>
          </a:p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en-US" sz="3600" b="1" kern="20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Times New Roman" panose="02020603050405020304" pitchFamily="18" charset="0"/>
              </a:rPr>
              <a:t>October  2014 Update</a:t>
            </a:r>
          </a:p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en-US" sz="3600" b="1" kern="20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Times New Roman" panose="02020603050405020304" pitchFamily="18" charset="0"/>
              </a:rPr>
              <a:t>Program Launch</a:t>
            </a:r>
            <a: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40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40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en-US" sz="4000" b="1" i="0" u="none" strike="noStrike" kern="20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Picture 9" descr="Calendar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799"/>
            <a:ext cx="2544716" cy="25146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71600" y="990600"/>
            <a:ext cx="304800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67400"/>
            <a:ext cx="1219200" cy="76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0" y="152400"/>
            <a:ext cx="7620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en-US" sz="3600" b="1" kern="20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Times New Roman" panose="02020603050405020304" pitchFamily="18" charset="0"/>
              </a:rPr>
              <a:t>Who Signs Up for PART? </a:t>
            </a:r>
            <a:r>
              <a:rPr kumimoji="0" lang="en-US" sz="3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40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40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en-US" sz="4000" b="1" i="0" u="none" strike="noStrike" kern="20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67400"/>
            <a:ext cx="1219200" cy="76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477306"/>
              </p:ext>
            </p:extLst>
          </p:nvPr>
        </p:nvGraphicFramePr>
        <p:xfrm>
          <a:off x="1905000" y="990600"/>
          <a:ext cx="28194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857275"/>
              </p:ext>
            </p:extLst>
          </p:nvPr>
        </p:nvGraphicFramePr>
        <p:xfrm>
          <a:off x="4868917" y="990600"/>
          <a:ext cx="35052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6729660"/>
              </p:ext>
            </p:extLst>
          </p:nvPr>
        </p:nvGraphicFramePr>
        <p:xfrm>
          <a:off x="1828800" y="3352800"/>
          <a:ext cx="655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67400"/>
            <a:ext cx="1219200" cy="76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762000"/>
            <a:ext cx="7696200" cy="5334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PART Client Profile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945434"/>
              </p:ext>
            </p:extLst>
          </p:nvPr>
        </p:nvGraphicFramePr>
        <p:xfrm>
          <a:off x="304800" y="1600200"/>
          <a:ext cx="4648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947743"/>
              </p:ext>
            </p:extLst>
          </p:nvPr>
        </p:nvGraphicFramePr>
        <p:xfrm>
          <a:off x="3402724" y="2274592"/>
          <a:ext cx="5715000" cy="3978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9787548"/>
              </p:ext>
            </p:extLst>
          </p:nvPr>
        </p:nvGraphicFramePr>
        <p:xfrm>
          <a:off x="-26276" y="990600"/>
          <a:ext cx="5410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457200"/>
            <a:ext cx="8229600" cy="5334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PART Client Profile</a:t>
            </a:r>
          </a:p>
          <a:p>
            <a:pPr algn="ctr">
              <a:buNone/>
            </a:pPr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92371034"/>
              </p:ext>
            </p:extLst>
          </p:nvPr>
        </p:nvGraphicFramePr>
        <p:xfrm>
          <a:off x="609600" y="1295400"/>
          <a:ext cx="80010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483893226"/>
              </p:ext>
            </p:extLst>
          </p:nvPr>
        </p:nvGraphicFramePr>
        <p:xfrm>
          <a:off x="914400" y="1219200"/>
          <a:ext cx="72390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457200"/>
            <a:ext cx="8229600" cy="5334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PART Client Profile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4241</TotalTime>
  <Words>225</Words>
  <Application>Microsoft Office PowerPoint</Application>
  <PresentationFormat>On-screen Show (4:3)</PresentationFormat>
  <Paragraphs>62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Slipstream</vt:lpstr>
      <vt:lpstr>PART  Program Overview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Star of Hope 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</dc:title>
  <dc:creator>Ashley Reeder</dc:creator>
  <cp:lastModifiedBy>Ashley Ochoa</cp:lastModifiedBy>
  <cp:revision>334</cp:revision>
  <cp:lastPrinted>2014-10-02T17:17:06Z</cp:lastPrinted>
  <dcterms:created xsi:type="dcterms:W3CDTF">2014-02-28T00:11:32Z</dcterms:created>
  <dcterms:modified xsi:type="dcterms:W3CDTF">2014-11-06T13:52:25Z</dcterms:modified>
</cp:coreProperties>
</file>