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6"/>
  </p:notesMasterIdLst>
  <p:handoutMasterIdLst>
    <p:handoutMasterId r:id="rId7"/>
  </p:handoutMasterIdLst>
  <p:sldIdLst>
    <p:sldId id="304" r:id="rId2"/>
    <p:sldId id="317" r:id="rId3"/>
    <p:sldId id="324" r:id="rId4"/>
    <p:sldId id="323" r:id="rId5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66C1"/>
    <a:srgbClr val="EF897A"/>
    <a:srgbClr val="98C11E"/>
    <a:srgbClr val="E4EC53"/>
    <a:srgbClr val="FAEB33"/>
    <a:srgbClr val="687FA4"/>
    <a:srgbClr val="89A1C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774" autoAdjust="0"/>
    <p:restoredTop sz="94660"/>
  </p:normalViewPr>
  <p:slideViewPr>
    <p:cSldViewPr>
      <p:cViewPr>
        <p:scale>
          <a:sx n="96" d="100"/>
          <a:sy n="96" d="100"/>
        </p:scale>
        <p:origin x="-1464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382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00.150.10\TeamShare\Programs\1115%20Waiver%20Report\Client%20Analysis%20from%207%209%2014-%20SJ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hrc-server\TeamShare\Administrative\A%20Reeder\Program%20Evaluation\Client%20Logs\Client%20Log-%20Analysis%206%20%206%20%202013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10.100.150.10\TeamShare\Programs\1115%20Waiver%20Report\Statistics\Health%20Dept%20Stat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00.150.10\TeamShare\Programs\1115%20Waiver%20Report\Statistics\Health%20Dept%20Sta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66111613097546"/>
          <c:y val="0.18402190797578871"/>
          <c:w val="0.56582479076907954"/>
          <c:h val="0.68156167979002558"/>
        </c:manualLayout>
      </c:layout>
      <c:doughnut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Part Clients</a:t>
            </a:r>
            <a:endParaRPr lang="en-US" dirty="0"/>
          </a:p>
        </c:rich>
      </c:tx>
      <c:layout>
        <c:manualLayout>
          <c:xMode val="edge"/>
          <c:yMode val="edge"/>
          <c:x val="0.56386106736657915"/>
          <c:y val="3.1924258565379122E-3"/>
        </c:manualLayout>
      </c:layout>
      <c:overlay val="0"/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</c:spPr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0.20666666666666675"/>
                  <c:y val="1.915455513922747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5.3333333333333337E-2"/>
                  <c:y val="-0.17239099625304727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 smtClean="0"/>
                      <a:t>Private</a:t>
                    </a:r>
                    <a:r>
                      <a:rPr lang="en-US" sz="1600" baseline="0" dirty="0" smtClean="0"/>
                      <a:t> </a:t>
                    </a:r>
                    <a:r>
                      <a:rPr lang="en-US" sz="1600" baseline="0" dirty="0" smtClean="0"/>
                      <a:t>Residence </a:t>
                    </a:r>
                    <a:r>
                      <a:rPr lang="en-US" sz="1600" dirty="0" smtClean="0"/>
                      <a:t>17</a:t>
                    </a:r>
                    <a:r>
                      <a:rPr lang="en-US" sz="1600" dirty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Criteria!$N$5:$N$6</c:f>
              <c:strCache>
                <c:ptCount val="2"/>
                <c:pt idx="0">
                  <c:v>Homeless </c:v>
                </c:pt>
                <c:pt idx="1">
                  <c:v>Private Residence</c:v>
                </c:pt>
              </c:strCache>
            </c:strRef>
          </c:cat>
          <c:val>
            <c:numRef>
              <c:f>Criteria!$O$5:$O$6</c:f>
              <c:numCache>
                <c:formatCode>General</c:formatCode>
                <c:ptCount val="2"/>
                <c:pt idx="0">
                  <c:v>137</c:v>
                </c:pt>
                <c:pt idx="1">
                  <c:v>20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000" dirty="0" smtClean="0"/>
              <a:t>Sobering</a:t>
            </a:r>
            <a:r>
              <a:rPr lang="en-US" sz="2000" baseline="0" dirty="0" smtClean="0"/>
              <a:t> Center</a:t>
            </a:r>
            <a:endParaRPr lang="en-US" sz="2000" dirty="0"/>
          </a:p>
        </c:rich>
      </c:tx>
      <c:layout>
        <c:manualLayout>
          <c:xMode val="edge"/>
          <c:yMode val="edge"/>
          <c:x val="3.1103286384976527E-2"/>
          <c:y val="0.14285714285714285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8289804443458652"/>
          <c:y val="0.24741096836579637"/>
          <c:w val="0.51078610772245014"/>
          <c:h val="0.74011864588355025"/>
        </c:manualLayout>
      </c:layout>
      <c:doughnutChart>
        <c:varyColors val="1"/>
        <c:ser>
          <c:idx val="0"/>
          <c:order val="0"/>
          <c:spPr>
            <a:solidFill>
              <a:schemeClr val="accent1"/>
            </a:solidFill>
          </c:spPr>
          <c:dPt>
            <c:idx val="0"/>
            <c:bubble3D val="0"/>
          </c:dPt>
          <c:dPt>
            <c:idx val="1"/>
            <c:bubble3D val="0"/>
            <c:spPr>
              <a:solidFill>
                <a:srgbClr val="4E66C1"/>
              </a:solidFill>
            </c:spPr>
          </c:dPt>
          <c:dPt>
            <c:idx val="2"/>
            <c:bubble3D val="0"/>
            <c:spPr>
              <a:solidFill>
                <a:srgbClr val="EF897A"/>
              </a:solidFill>
            </c:spPr>
          </c:dPt>
          <c:dLbls>
            <c:dLbl>
              <c:idx val="0"/>
              <c:layout>
                <c:manualLayout>
                  <c:x val="-0.32159624413145538"/>
                  <c:y val="0.5136054421768707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Private Residence 64%</a:t>
                    </a:r>
                    <a:endParaRPr 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1"/>
              <c:layout>
                <c:manualLayout>
                  <c:x val="0.10093896713615023"/>
                  <c:y val="-0.187074829931972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2"/>
              <c:delete val="1"/>
            </c:dLbl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</c:dLbls>
          <c:cat>
            <c:strRef>
              <c:f>'AN 379 Small'!$B$22:$B$24</c:f>
              <c:strCache>
                <c:ptCount val="3"/>
                <c:pt idx="0">
                  <c:v>Row Labels</c:v>
                </c:pt>
                <c:pt idx="1">
                  <c:v>Homeless</c:v>
                </c:pt>
                <c:pt idx="2">
                  <c:v>Private Res</c:v>
                </c:pt>
              </c:strCache>
            </c:strRef>
          </c:cat>
          <c:val>
            <c:numRef>
              <c:f>'AN 379 Small'!$C$22:$C$24</c:f>
              <c:numCache>
                <c:formatCode>General</c:formatCode>
                <c:ptCount val="3"/>
                <c:pt idx="0">
                  <c:v>0</c:v>
                </c:pt>
                <c:pt idx="1">
                  <c:v>3331</c:v>
                </c:pt>
                <c:pt idx="2">
                  <c:v>5872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0"/>
      <c:rotY val="240"/>
      <c:rAngAx val="0"/>
      <c:perspective val="5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8"/>
          <c:dPt>
            <c:idx val="0"/>
            <c:bubble3D val="0"/>
          </c:dPt>
          <c:dLbls>
            <c:dLbl>
              <c:idx val="0"/>
              <c:layout>
                <c:manualLayout>
                  <c:x val="0.10629233845769279"/>
                  <c:y val="0.16771672842365293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/>
                      <a:t>No Self </a:t>
                    </a:r>
                    <a:r>
                      <a:rPr lang="en-US" sz="1400" b="1" dirty="0" smtClean="0"/>
                      <a:t>Reported Diagnosis</a:t>
                    </a:r>
                    <a:r>
                      <a:rPr lang="en-US" sz="1400" b="1" dirty="0"/>
                      <a:t>
43%</a:t>
                    </a:r>
                    <a:endParaRPr 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4.2995250593675788E-3"/>
                  <c:y val="0.1119806623436776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6.8698600174978124E-3"/>
                  <c:y val="5.228036843919976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5.3968253968253971E-2"/>
                  <c:y val="2.2814767639339199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Other Mental </a:t>
                    </a:r>
                    <a:r>
                      <a:rPr lang="en-US" sz="1400" dirty="0" smtClean="0"/>
                      <a:t>Health Issues</a:t>
                    </a:r>
                    <a:r>
                      <a:rPr lang="en-US" sz="1400" dirty="0"/>
                      <a:t>
3%</a:t>
                    </a:r>
                    <a:endParaRPr 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5.9229471316085483E-2"/>
                  <c:y val="-0.139202369924347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'Mental Health'!$E$2:$E$6</c:f>
              <c:strCache>
                <c:ptCount val="5"/>
                <c:pt idx="0">
                  <c:v>No Self Repoted diagnosis</c:v>
                </c:pt>
                <c:pt idx="1">
                  <c:v>Bipolar</c:v>
                </c:pt>
                <c:pt idx="2">
                  <c:v>Depression</c:v>
                </c:pt>
                <c:pt idx="3">
                  <c:v>Schizophrenia</c:v>
                </c:pt>
                <c:pt idx="4">
                  <c:v>Anxiety/Panic</c:v>
                </c:pt>
              </c:strCache>
            </c:strRef>
          </c:cat>
          <c:val>
            <c:numRef>
              <c:f>'Mental Health'!$F$2:$F$6</c:f>
              <c:numCache>
                <c:formatCode>General</c:formatCode>
                <c:ptCount val="5"/>
                <c:pt idx="0">
                  <c:v>67</c:v>
                </c:pt>
                <c:pt idx="1">
                  <c:v>35</c:v>
                </c:pt>
                <c:pt idx="2">
                  <c:v>26</c:v>
                </c:pt>
                <c:pt idx="3">
                  <c:v>20</c:v>
                </c:pt>
                <c:pt idx="4">
                  <c:v>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spPr>
    <a:noFill/>
  </c:sp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Pt>
            <c:idx val="1"/>
            <c:bubble3D val="0"/>
            <c:spPr>
              <a:solidFill>
                <a:srgbClr val="A7EA52">
                  <a:lumMod val="75000"/>
                </a:srgb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0.28771929824561404"/>
                  <c:y val="-8.7431693989071038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Criminal Justice History
</a:t>
                    </a:r>
                    <a:r>
                      <a:rPr lang="en-US" b="1" dirty="0" smtClean="0"/>
                      <a:t>87%</a:t>
                    </a:r>
                    <a:endParaRPr lang="en-US" b="1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CJ!$B$2:$C$2</c:f>
              <c:strCache>
                <c:ptCount val="2"/>
                <c:pt idx="0">
                  <c:v>Criminal Justice History</c:v>
                </c:pt>
                <c:pt idx="1">
                  <c:v>None</c:v>
                </c:pt>
              </c:strCache>
            </c:strRef>
          </c:cat>
          <c:val>
            <c:numRef>
              <c:f>CJ!$B$3:$C$3</c:f>
              <c:numCache>
                <c:formatCode>General</c:formatCode>
                <c:ptCount val="2"/>
                <c:pt idx="0">
                  <c:v>147</c:v>
                </c:pt>
                <c:pt idx="1">
                  <c:v>15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0.14286</cdr:x>
      <cdr:y>0</cdr:y>
    </cdr:from>
    <cdr:to>
      <cdr:x>0.86667</cdr:x>
      <cdr:y>0.08824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143000" y="0"/>
          <a:ext cx="5791200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2400" b="1" dirty="0" smtClean="0"/>
            <a:t>Mental Health Issues Self Reported 57%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5E0D627-A371-4560-A79C-AA3FBD62A26C}" type="datetimeFigureOut">
              <a:rPr lang="en-US"/>
              <a:pPr>
                <a:defRPr/>
              </a:pPr>
              <a:t>12/4/2014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4BA3CD6-16EC-4126-AC53-3E6097D579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3305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F56F263-95A0-44DA-8CE9-CA89DE801961}" type="datetimeFigureOut">
              <a:rPr lang="en-US"/>
              <a:pPr>
                <a:defRPr/>
              </a:pPr>
              <a:t>12/4/2014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0E0A69F-87FA-496D-AC76-DB3E483A60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472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Surprised</a:t>
            </a:r>
            <a:r>
              <a:rPr lang="en-US" baseline="0" dirty="0" smtClean="0"/>
              <a:t> us that PART had almost 100% homeless enroll</a:t>
            </a:r>
          </a:p>
          <a:p>
            <a:endParaRPr lang="en-US" baseline="0" dirty="0" smtClean="0"/>
          </a:p>
          <a:p>
            <a:r>
              <a:rPr lang="en-US" baseline="0" dirty="0" smtClean="0"/>
              <a:t>I copied the sobering center chart as a picture and just regular, copy-paste to see which one you prefer. –Ashley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E0A69F-87FA-496D-AC76-DB3E483A60E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Self report indicators</a:t>
            </a:r>
          </a:p>
          <a:p>
            <a:r>
              <a:rPr lang="en-US" dirty="0" smtClean="0"/>
              <a:t>Normal to see mental health combined</a:t>
            </a:r>
            <a:r>
              <a:rPr lang="en-US" baseline="0" dirty="0" smtClean="0"/>
              <a:t> with substance use disorders</a:t>
            </a:r>
          </a:p>
          <a:p>
            <a:r>
              <a:rPr lang="en-US" baseline="0" dirty="0" smtClean="0"/>
              <a:t>Licensed professional now added to our staff</a:t>
            </a:r>
          </a:p>
          <a:p>
            <a:r>
              <a:rPr lang="en-US" baseline="0" dirty="0" smtClean="0"/>
              <a:t>Add Psych Technicians to sobering unit due to mental health issues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E0A69F-87FA-496D-AC76-DB3E483A60E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09595-B1DB-4887-BCBC-886AC2A9F440}" type="datetime1">
              <a:rPr lang="en-US"/>
              <a:pPr>
                <a:defRPr/>
              </a:pPr>
              <a:t>12/4/2014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34052-107D-4903-9B24-87DCC3B9D0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798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A242B-FB8F-47C3-9740-FAA51C02E8D3}" type="datetime1">
              <a:rPr lang="en-US"/>
              <a:pPr>
                <a:defRPr/>
              </a:pPr>
              <a:t>12/4/2014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6BC65-A0C4-402C-9F46-B9DF7C93D8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873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43F00-52C6-4C52-BC2F-8AE49F609F55}" type="datetime1">
              <a:rPr lang="en-US"/>
              <a:pPr>
                <a:defRPr/>
              </a:pPr>
              <a:t>12/4/2014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4D7AB-F090-43F7-8CC2-816E56A176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774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BE53D-9AF4-42D7-A42D-4D6B4AE1C358}" type="datetime1">
              <a:rPr lang="en-US"/>
              <a:pPr>
                <a:defRPr/>
              </a:pPr>
              <a:t>12/4/2014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9D490-1114-4041-8249-8F861EC9B1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797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1DB57-F9B9-4D60-9FDB-2A4FAE9DE8DE}" type="datetime1">
              <a:rPr lang="en-US"/>
              <a:pPr>
                <a:defRPr/>
              </a:pPr>
              <a:t>12/4/2014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858A9-5081-47CB-BE08-31FA4A18A9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63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8F275-12B5-47DD-AB39-92623A6EE597}" type="datetime1">
              <a:rPr lang="en-US"/>
              <a:pPr>
                <a:defRPr/>
              </a:pPr>
              <a:t>12/4/2014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B773E-1128-4CBB-844D-1B5D18DE60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986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4A814-2AEC-4271-9E67-70EAFEFB79FF}" type="datetime1">
              <a:rPr lang="en-US"/>
              <a:pPr>
                <a:defRPr/>
              </a:pPr>
              <a:t>12/4/2014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C2329-9865-4F4D-A53C-D4CF8D95F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884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F61E5-54A0-418F-9D9E-18BC1EBE1FCF}" type="datetime1">
              <a:rPr lang="en-US"/>
              <a:pPr>
                <a:defRPr/>
              </a:pPr>
              <a:t>12/4/2014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65BFB-2AAC-4BF3-A019-CAF078A15A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50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685EB-B5F1-4605-8E7B-2C6E6EA21BF6}" type="datetime1">
              <a:rPr lang="en-US"/>
              <a:pPr>
                <a:defRPr/>
              </a:pPr>
              <a:t>12/4/2014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A07D1-823C-4A6F-855E-E7F2C5D2A0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437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AD356-86C6-471A-A777-10DB082EB666}" type="datetime1">
              <a:rPr lang="en-US"/>
              <a:pPr>
                <a:defRPr/>
              </a:pPr>
              <a:t>12/4/2014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94601-3779-4C04-A61B-C67D1499D2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1E843-85F6-42FB-B997-1D739349BA41}" type="datetime1">
              <a:rPr lang="en-US"/>
              <a:pPr>
                <a:defRPr/>
              </a:pPr>
              <a:t>12/4/2014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413E0-4686-4838-9945-3568600274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098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0389C1D-49F5-4833-A5CA-CE3DEBF0F26B}" type="datetime1">
              <a:rPr lang="en-US"/>
              <a:pPr>
                <a:defRPr/>
              </a:pPr>
              <a:t>12/4/2014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0D91A93-58B9-469B-B28E-C9DC26AFC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11" r:id="rId2"/>
    <p:sldLayoutId id="2147483720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21" r:id="rId9"/>
    <p:sldLayoutId id="2147483717" r:id="rId10"/>
    <p:sldLayoutId id="2147483718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2133600" y="2971800"/>
            <a:ext cx="6400800" cy="2590800"/>
          </a:xfrm>
        </p:spPr>
        <p:txBody>
          <a:bodyPr/>
          <a:lstStyle/>
          <a:p>
            <a:pPr>
              <a:buNone/>
            </a:pPr>
            <a:r>
              <a:rPr lang="en-US" sz="2400" b="1" dirty="0" smtClean="0">
                <a:cs typeface="Times New Roman" panose="02020603050405020304" pitchFamily="18" charset="0"/>
              </a:rPr>
              <a:t>First 8 Months of Enrollment: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cs typeface="Times New Roman" panose="02020603050405020304" pitchFamily="18" charset="0"/>
              </a:rPr>
              <a:t>  157 individuals enrolled 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cs typeface="Times New Roman" panose="02020603050405020304" pitchFamily="18" charset="0"/>
              </a:rPr>
              <a:t>  150 individuals referred to a safe facility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cs typeface="Times New Roman" panose="02020603050405020304" pitchFamily="18" charset="0"/>
              </a:rPr>
              <a:t>  68 individuals </a:t>
            </a:r>
            <a:r>
              <a:rPr lang="en-US" dirty="0">
                <a:cs typeface="Times New Roman" panose="02020603050405020304" pitchFamily="18" charset="0"/>
              </a:rPr>
              <a:t>in recovery </a:t>
            </a:r>
            <a:r>
              <a:rPr lang="en-US" dirty="0" smtClean="0">
                <a:cs typeface="Times New Roman" panose="02020603050405020304" pitchFamily="18" charset="0"/>
              </a:rPr>
              <a:t>coaching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cs typeface="Times New Roman" panose="02020603050405020304" pitchFamily="18" charset="0"/>
              </a:rPr>
              <a:t>  45 individuals receiving case management 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cs typeface="Times New Roman" panose="02020603050405020304" pitchFamily="18" charset="0"/>
              </a:rPr>
              <a:t>  30 individuals </a:t>
            </a:r>
            <a:r>
              <a:rPr lang="en-US" dirty="0">
                <a:cs typeface="Times New Roman" panose="02020603050405020304" pitchFamily="18" charset="0"/>
              </a:rPr>
              <a:t>currently in treatment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87D4D7AB-F090-43F7-8CC2-816E56A1761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276600" y="385969"/>
            <a:ext cx="495300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marL="4572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en-US" sz="4600" b="1" i="0" u="none" strike="noStrike" kern="20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+mj-ea"/>
                <a:cs typeface="Times New Roman" panose="02020603050405020304" pitchFamily="18" charset="0"/>
              </a:rPr>
              <a:t>PART </a:t>
            </a:r>
          </a:p>
          <a:p>
            <a:pPr marL="4572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lang="en-US" sz="3600" b="1" kern="20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Times New Roman" panose="02020603050405020304" pitchFamily="18" charset="0"/>
              </a:rPr>
              <a:t>November 2014 Update</a:t>
            </a:r>
          </a:p>
          <a:p>
            <a:pPr marL="4572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lang="en-US" sz="3600" b="1" kern="20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Times New Roman" panose="02020603050405020304" pitchFamily="18" charset="0"/>
              </a:rPr>
              <a:t>Program Launch</a:t>
            </a:r>
            <a:r>
              <a:rPr kumimoji="0" lang="en-US" sz="4600" b="1" i="0" u="none" strike="noStrike" kern="20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en-US" sz="4600" b="1" i="0" u="none" strike="noStrike" kern="20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en-US" sz="4000" b="1" i="0" u="none" strike="noStrike" kern="20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en-US" sz="4000" b="1" i="0" u="none" strike="noStrike" kern="20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kumimoji="0" lang="en-US" sz="4000" b="1" i="0" u="none" strike="noStrike" kern="2000" cap="none" spc="0" normalizeH="0" baseline="0" noProof="0" dirty="0">
              <a:ln>
                <a:noFill/>
              </a:ln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0" name="Picture 9" descr="Calendar 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304799"/>
            <a:ext cx="2544716" cy="251460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71600" y="990600"/>
            <a:ext cx="304800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 </a:t>
            </a:r>
            <a:endParaRPr lang="en-US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867400"/>
            <a:ext cx="1219200" cy="765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1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876BC65-A0C4-402C-9F46-B9DF7C93D81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867400"/>
            <a:ext cx="1219200" cy="765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762000"/>
            <a:ext cx="7696200" cy="533400"/>
          </a:xfrm>
        </p:spPr>
        <p:txBody>
          <a:bodyPr/>
          <a:lstStyle/>
          <a:p>
            <a:pPr algn="ctr">
              <a:buNone/>
            </a:pPr>
            <a:r>
              <a:rPr lang="en-US" sz="4000" b="1" dirty="0" smtClean="0"/>
              <a:t>PART Client Profile</a:t>
            </a:r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2945434"/>
              </p:ext>
            </p:extLst>
          </p:nvPr>
        </p:nvGraphicFramePr>
        <p:xfrm>
          <a:off x="304800" y="1600200"/>
          <a:ext cx="46482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7581062"/>
              </p:ext>
            </p:extLst>
          </p:nvPr>
        </p:nvGraphicFramePr>
        <p:xfrm>
          <a:off x="3402724" y="2274592"/>
          <a:ext cx="5715000" cy="3978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262698"/>
              </p:ext>
            </p:extLst>
          </p:nvPr>
        </p:nvGraphicFramePr>
        <p:xfrm>
          <a:off x="-26276" y="990600"/>
          <a:ext cx="54102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876BC65-A0C4-402C-9F46-B9DF7C93D81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457200"/>
            <a:ext cx="8229600" cy="533400"/>
          </a:xfrm>
        </p:spPr>
        <p:txBody>
          <a:bodyPr/>
          <a:lstStyle/>
          <a:p>
            <a:pPr algn="ctr">
              <a:buNone/>
            </a:pPr>
            <a:r>
              <a:rPr lang="en-US" sz="4000" b="1" dirty="0" smtClean="0"/>
              <a:t>PART Client Profile</a:t>
            </a:r>
          </a:p>
          <a:p>
            <a:pPr algn="ctr">
              <a:buNone/>
            </a:pPr>
            <a:endParaRPr lang="en-US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274344629"/>
              </p:ext>
            </p:extLst>
          </p:nvPr>
        </p:nvGraphicFramePr>
        <p:xfrm>
          <a:off x="609600" y="1295400"/>
          <a:ext cx="80010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876BC65-A0C4-402C-9F46-B9DF7C93D81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4076690951"/>
              </p:ext>
            </p:extLst>
          </p:nvPr>
        </p:nvGraphicFramePr>
        <p:xfrm>
          <a:off x="914400" y="1219200"/>
          <a:ext cx="72390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457200"/>
            <a:ext cx="8229600" cy="533400"/>
          </a:xfrm>
        </p:spPr>
        <p:txBody>
          <a:bodyPr/>
          <a:lstStyle/>
          <a:p>
            <a:pPr algn="ctr">
              <a:buNone/>
            </a:pPr>
            <a:r>
              <a:rPr lang="en-US" sz="4000" b="1" dirty="0" smtClean="0"/>
              <a:t>PART Client Profile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4379</TotalTime>
  <Words>156</Words>
  <Application>Microsoft Office PowerPoint</Application>
  <PresentationFormat>On-screen Show (4:3)</PresentationFormat>
  <Paragraphs>38</Paragraphs>
  <Slides>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Slipstream</vt:lpstr>
      <vt:lpstr>PowerPoint Presentation</vt:lpstr>
      <vt:lpstr>PowerPoint Presentation</vt:lpstr>
      <vt:lpstr>PowerPoint Presentation</vt:lpstr>
      <vt:lpstr>PowerPoint Presentation</vt:lpstr>
    </vt:vector>
  </TitlesOfParts>
  <Company>Star of Hope Mission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SWOT ANALYSIS</dc:title>
  <dc:creator>Ashley Reeder</dc:creator>
  <cp:lastModifiedBy>Ashley Ochoa</cp:lastModifiedBy>
  <cp:revision>341</cp:revision>
  <cp:lastPrinted>2014-12-03T23:15:19Z</cp:lastPrinted>
  <dcterms:created xsi:type="dcterms:W3CDTF">2014-02-28T00:11:32Z</dcterms:created>
  <dcterms:modified xsi:type="dcterms:W3CDTF">2014-12-04T17:39:07Z</dcterms:modified>
</cp:coreProperties>
</file>